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83" r:id="rId3"/>
    <p:sldId id="258" r:id="rId4"/>
    <p:sldId id="287" r:id="rId5"/>
    <p:sldId id="277" r:id="rId6"/>
    <p:sldId id="267" r:id="rId7"/>
    <p:sldId id="278" r:id="rId8"/>
    <p:sldId id="259" r:id="rId9"/>
    <p:sldId id="288" r:id="rId10"/>
    <p:sldId id="260" r:id="rId11"/>
    <p:sldId id="261" r:id="rId12"/>
    <p:sldId id="284" r:id="rId13"/>
    <p:sldId id="285" r:id="rId14"/>
    <p:sldId id="286" r:id="rId15"/>
    <p:sldId id="268" r:id="rId16"/>
    <p:sldId id="262" r:id="rId17"/>
    <p:sldId id="269" r:id="rId18"/>
    <p:sldId id="263" r:id="rId19"/>
    <p:sldId id="264" r:id="rId20"/>
    <p:sldId id="275" r:id="rId21"/>
    <p:sldId id="276" r:id="rId22"/>
    <p:sldId id="265" r:id="rId23"/>
    <p:sldId id="266" r:id="rId24"/>
    <p:sldId id="274" r:id="rId25"/>
  </p:sldIdLst>
  <p:sldSz cx="18288000" cy="10287000"/>
  <p:notesSz cx="6858000" cy="9144000"/>
  <p:embeddedFontLst>
    <p:embeddedFont>
      <p:font typeface="Open Sans Bold" panose="020B0604020202020204" charset="0"/>
      <p:regular r:id="rId26"/>
    </p:embeddedFont>
    <p:embeddedFont>
      <p:font typeface="Poppins Bold" panose="020B0604020202020204" charset="0"/>
      <p:regular r:id="rId27"/>
    </p:embeddedFont>
    <p:embeddedFont>
      <p:font typeface="Poppins ExtraBold" panose="020B0604020202020204" charset="0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League Spartan" panose="020B0604020202020204" charset="0"/>
      <p:regular r:id="rId33"/>
    </p:embeddedFont>
    <p:embeddedFont>
      <p:font typeface="Montserrat" panose="020B0604020202020204" charset="0"/>
      <p:regular r:id="rId34"/>
    </p:embeddedFont>
    <p:embeddedFont>
      <p:font typeface="Poppins ExtraBold Bold" panose="020B0604020202020204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A41A"/>
    <a:srgbClr val="FFB000"/>
    <a:srgbClr val="E5CA7A"/>
    <a:srgbClr val="F6E4B0"/>
    <a:srgbClr val="F7E7BB"/>
    <a:srgbClr val="CCFFFF"/>
    <a:srgbClr val="DDDDDD"/>
    <a:srgbClr val="FFCD5D"/>
    <a:srgbClr val="FDF0A1"/>
    <a:srgbClr val="FFEC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536" y="51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media/image1.png>
</file>

<file path=ppt/media/image10.gif>
</file>

<file path=ppt/media/image11.png>
</file>

<file path=ppt/media/image12.png>
</file>

<file path=ppt/media/image13.png>
</file>

<file path=ppt/media/image14.gif>
</file>

<file path=ppt/media/image15.jpeg>
</file>

<file path=ppt/media/image16.gif>
</file>

<file path=ppt/media/image17.png>
</file>

<file path=ppt/media/image18.png>
</file>

<file path=ppt/media/image19.png>
</file>

<file path=ppt/media/image2.png>
</file>

<file path=ppt/media/image2.svg>
</file>

<file path=ppt/media/image20.gif>
</file>

<file path=ppt/media/image21.png>
</file>

<file path=ppt/media/image22.png>
</file>

<file path=ppt/media/image23.gif>
</file>

<file path=ppt/media/image24.gif>
</file>

<file path=ppt/media/image25.gif>
</file>

<file path=ppt/media/image26.gif>
</file>

<file path=ppt/media/image3.gif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81000">
              <a:schemeClr val="accent6">
                <a:lumMod val="0"/>
                <a:lumOff val="100000"/>
              </a:schemeClr>
            </a:gs>
            <a:gs pos="100000">
              <a:srgbClr val="D2A41A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5.png"/><Relationship Id="rId9" Type="http://schemas.openxmlformats.org/officeDocument/2006/relationships/image" Target="../media/image8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rcRect l="19460" r="12761"/>
          <a:stretch>
            <a:fillRect/>
          </a:stretch>
        </p:blipFill>
        <p:spPr>
          <a:xfrm>
            <a:off x="6734441" y="618108"/>
            <a:ext cx="8907036" cy="1581294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200400" y="218553"/>
            <a:ext cx="2759700" cy="2380404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1887200" y="5551578"/>
            <a:ext cx="6019800" cy="46166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998"/>
              </a:lnSpc>
            </a:pPr>
            <a:r>
              <a:rPr lang="en-US" sz="3600" dirty="0">
                <a:solidFill>
                  <a:srgbClr val="000000"/>
                </a:solidFill>
                <a:latin typeface="Poppins Bold"/>
              </a:rPr>
              <a:t>PRESENTED BY:</a:t>
            </a:r>
          </a:p>
          <a:p>
            <a:pPr algn="ctr">
              <a:lnSpc>
                <a:spcPts val="5998"/>
              </a:lnSpc>
            </a:pPr>
            <a:r>
              <a:rPr lang="en-US" sz="3600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TEJAAL</a:t>
            </a:r>
            <a:r>
              <a:rPr lang="en-US" sz="3600" dirty="0">
                <a:solidFill>
                  <a:srgbClr val="000000"/>
                </a:solidFill>
                <a:latin typeface="Poppins Bold"/>
              </a:rPr>
              <a:t> M</a:t>
            </a:r>
          </a:p>
          <a:p>
            <a:pPr algn="ctr">
              <a:lnSpc>
                <a:spcPts val="5998"/>
              </a:lnSpc>
            </a:pPr>
            <a:r>
              <a:rPr lang="en-US" sz="3600" dirty="0">
                <a:solidFill>
                  <a:srgbClr val="000000"/>
                </a:solidFill>
                <a:latin typeface="Poppins Bold"/>
              </a:rPr>
              <a:t>ENG19CS0334</a:t>
            </a:r>
          </a:p>
          <a:p>
            <a:pPr algn="ctr">
              <a:lnSpc>
                <a:spcPts val="5998"/>
              </a:lnSpc>
            </a:pPr>
            <a:r>
              <a:rPr lang="en-US" sz="3600" dirty="0">
                <a:solidFill>
                  <a:srgbClr val="000000"/>
                </a:solidFill>
                <a:latin typeface="Poppins Bold"/>
              </a:rPr>
              <a:t>F SECTION</a:t>
            </a:r>
          </a:p>
          <a:p>
            <a:pPr algn="ctr">
              <a:lnSpc>
                <a:spcPts val="5998"/>
              </a:lnSpc>
            </a:pPr>
            <a:r>
              <a:rPr lang="en-US" sz="3600" dirty="0">
                <a:solidFill>
                  <a:srgbClr val="000000"/>
                </a:solidFill>
                <a:latin typeface="Poppins Bold"/>
              </a:rPr>
              <a:t>6 TH SEMESTER</a:t>
            </a:r>
          </a:p>
          <a:p>
            <a:pPr algn="ctr">
              <a:lnSpc>
                <a:spcPts val="5998"/>
              </a:lnSpc>
            </a:pPr>
            <a:r>
              <a:rPr lang="en-US" sz="3600" dirty="0">
                <a:solidFill>
                  <a:srgbClr val="000000"/>
                </a:solidFill>
                <a:latin typeface="Poppins Bold"/>
              </a:rPr>
              <a:t>25/04/2022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64834" y="2598957"/>
            <a:ext cx="16037366" cy="2808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Open Sans Bold"/>
              </a:rPr>
              <a:t>Course Title: Introduction to Blockchain and distributed ledger</a:t>
            </a:r>
          </a:p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Open Sans Bold"/>
              </a:rPr>
              <a:t>Course Code: 19CS3618</a:t>
            </a:r>
          </a:p>
        </p:txBody>
      </p:sp>
      <p:pic>
        <p:nvPicPr>
          <p:cNvPr id="3078" name="Picture 6" descr="Blockchain by Framination on Dribbble"/>
          <p:cNvPicPr>
            <a:picLocks noChangeAspect="1" noChangeArrowheads="1" noCrop="1"/>
          </p:cNvPicPr>
          <p:nvPr/>
        </p:nvPicPr>
        <p:blipFill>
          <a:blip r:embed="rId4">
            <a:clrChange>
              <a:clrFrom>
                <a:srgbClr val="F5F8FF"/>
              </a:clrFrom>
              <a:clrTo>
                <a:srgbClr val="F5F8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988" y="5551578"/>
            <a:ext cx="11720212" cy="4583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08325" y="608759"/>
            <a:ext cx="14471351" cy="1977152"/>
          </a:xfrm>
          <a:prstGeom prst="rect">
            <a:avLst/>
          </a:prstGeom>
          <a:solidFill>
            <a:srgbClr val="002729"/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608759"/>
            <a:ext cx="1977152" cy="1977152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2729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5282148" y="608759"/>
            <a:ext cx="1977152" cy="1977152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2729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028700" y="778185"/>
            <a:ext cx="16230600" cy="1759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57"/>
              </a:lnSpc>
            </a:pPr>
            <a:r>
              <a:rPr lang="en-US" sz="4969" dirty="0">
                <a:solidFill>
                  <a:srgbClr val="FFB000"/>
                </a:solidFill>
                <a:latin typeface="Poppins ExtraBold"/>
              </a:rPr>
              <a:t>TAXONOMY OF BLOCKCHAIN-BASED DEEP LEARNING FRAMEWORK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3400" y="3009900"/>
            <a:ext cx="17564100" cy="6781800"/>
          </a:xfrm>
          <a:prstGeom prst="rect">
            <a:avLst/>
          </a:prstGeom>
        </p:spPr>
        <p:txBody>
          <a:bodyPr wrap="square" lIns="0" tIns="0" rIns="0" bIns="0" numCol="2" rtlCol="0" anchor="t">
            <a:noAutofit/>
          </a:bodyPr>
          <a:lstStyle/>
          <a:p>
            <a:pPr lvl="1">
              <a:spcBef>
                <a:spcPct val="0"/>
              </a:spcBef>
            </a:pPr>
            <a:endParaRPr lang="en-US" sz="3200" b="1" dirty="0" smtClean="0">
              <a:solidFill>
                <a:srgbClr val="000000"/>
              </a:solidFill>
            </a:endParaRPr>
          </a:p>
          <a:p>
            <a:pPr lvl="1">
              <a:spcBef>
                <a:spcPct val="0"/>
              </a:spcBef>
            </a:pPr>
            <a:r>
              <a:rPr lang="en-US" sz="3200" b="1" dirty="0" smtClean="0">
                <a:solidFill>
                  <a:srgbClr val="000000"/>
                </a:solidFill>
              </a:rPr>
              <a:t>A</a:t>
            </a:r>
            <a:r>
              <a:rPr lang="en-US" sz="3200" b="1" dirty="0">
                <a:solidFill>
                  <a:srgbClr val="000000"/>
                </a:solidFill>
              </a:rPr>
              <a:t>. Blockchain Type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a. Public Blockchain: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b. Private Blockchain: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c. Consortium/Federated Blockchain:</a:t>
            </a:r>
          </a:p>
          <a:p>
            <a:pPr lvl="1"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</a:endParaRPr>
          </a:p>
          <a:p>
            <a:pPr lvl="1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B. Deep Learning </a:t>
            </a:r>
            <a:r>
              <a:rPr lang="en-US" sz="3200" b="1" dirty="0" smtClean="0">
                <a:solidFill>
                  <a:srgbClr val="000000"/>
                </a:solidFill>
              </a:rPr>
              <a:t>Models</a:t>
            </a:r>
          </a:p>
          <a:p>
            <a:pPr lvl="2">
              <a:spcBef>
                <a:spcPct val="0"/>
              </a:spcBef>
            </a:pPr>
            <a:r>
              <a:rPr lang="en-US" sz="3200" b="1" dirty="0" smtClean="0">
                <a:solidFill>
                  <a:srgbClr val="000000"/>
                </a:solidFill>
              </a:rPr>
              <a:t>a</a:t>
            </a:r>
            <a:r>
              <a:rPr lang="en-US" sz="3200" b="1" dirty="0">
                <a:solidFill>
                  <a:srgbClr val="000000"/>
                </a:solidFill>
              </a:rPr>
              <a:t>. Convolution Neural Network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b. Recurrent Neural Network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c. Generative Adversarial Networks (GAN)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d. Deep Reinforcement Learning (DRL)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e. Geometric Deep Learning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f. Deep Learning Specific Consensus </a:t>
            </a:r>
            <a:r>
              <a:rPr lang="en-US" sz="3200" b="1" dirty="0" smtClean="0">
                <a:solidFill>
                  <a:srgbClr val="000000"/>
                </a:solidFill>
              </a:rPr>
              <a:t>Protocols</a:t>
            </a:r>
          </a:p>
          <a:p>
            <a:pPr lvl="2">
              <a:spcBef>
                <a:spcPct val="0"/>
              </a:spcBef>
            </a:pPr>
            <a:endParaRPr lang="en-US" sz="3200" b="1" dirty="0" smtClean="0">
              <a:solidFill>
                <a:srgbClr val="000000"/>
              </a:solidFill>
            </a:endParaRPr>
          </a:p>
          <a:p>
            <a:pPr lvl="2"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</a:endParaRPr>
          </a:p>
          <a:p>
            <a:pPr lvl="1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C. Deep Learning Specific Consensus Protocols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a. BlockML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b. Committee Consensus Mechanism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c. WekaCoin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d. Proof-of-learning</a:t>
            </a:r>
          </a:p>
          <a:p>
            <a:pPr lvl="1">
              <a:spcBef>
                <a:spcPct val="0"/>
              </a:spcBef>
            </a:pPr>
            <a:endParaRPr lang="en-US" sz="3200" b="1" dirty="0" smtClean="0">
              <a:solidFill>
                <a:srgbClr val="000000"/>
              </a:solidFill>
            </a:endParaRPr>
          </a:p>
          <a:p>
            <a:pPr marL="457200" lvl="2">
              <a:spcBef>
                <a:spcPct val="0"/>
              </a:spcBef>
            </a:pPr>
            <a:r>
              <a:rPr lang="en-US" sz="3200" b="1" dirty="0" smtClean="0">
                <a:solidFill>
                  <a:srgbClr val="000000"/>
                </a:solidFill>
              </a:rPr>
              <a:t>D. Application Areas</a:t>
            </a:r>
          </a:p>
          <a:p>
            <a:pPr lvl="2">
              <a:spcBef>
                <a:spcPct val="0"/>
              </a:spcBef>
            </a:pPr>
            <a:r>
              <a:rPr lang="en-US" sz="3200" b="1" dirty="0" smtClean="0">
                <a:solidFill>
                  <a:srgbClr val="000000"/>
                </a:solidFill>
              </a:rPr>
              <a:t>a</a:t>
            </a:r>
            <a:r>
              <a:rPr lang="en-US" sz="3200" b="1" dirty="0">
                <a:solidFill>
                  <a:srgbClr val="000000"/>
                </a:solidFill>
              </a:rPr>
              <a:t>. Healthcare: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b. Internet of Vehicles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c. Traffic Management</a:t>
            </a:r>
          </a:p>
          <a:p>
            <a:pPr lvl="2"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</a:rPr>
              <a:t>d. Safety and Protection</a:t>
            </a:r>
          </a:p>
          <a:p>
            <a:pPr lvl="1"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08325" y="608759"/>
            <a:ext cx="14471351" cy="1977152"/>
          </a:xfrm>
          <a:prstGeom prst="rect">
            <a:avLst/>
          </a:prstGeom>
          <a:solidFill>
            <a:srgbClr val="002729"/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608759"/>
            <a:ext cx="1977152" cy="1977152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2729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5282148" y="608759"/>
            <a:ext cx="1977152" cy="1977152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2729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028700" y="778185"/>
            <a:ext cx="16230600" cy="1600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57"/>
              </a:lnSpc>
            </a:pPr>
            <a:r>
              <a:rPr lang="en-US" sz="4469" dirty="0">
                <a:solidFill>
                  <a:srgbClr val="FFB000"/>
                </a:solidFill>
                <a:latin typeface="Poppins ExtraBold"/>
              </a:rPr>
              <a:t>TAXONOMY OF BLOCKCHAIN-BASED DEEP LEARNING FRAMEWORK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75566" y="2894916"/>
            <a:ext cx="13601071" cy="7016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E. Services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a. Privacy Preservation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b. Violation Prediction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c. Anomaly Detection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d. Data Traffic Management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e. Forking Prevention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f. EHR </a:t>
            </a:r>
            <a:r>
              <a:rPr lang="en-US" sz="4000" b="1" dirty="0" smtClean="0">
                <a:solidFill>
                  <a:srgbClr val="000000"/>
                </a:solidFill>
              </a:rPr>
              <a:t>Forecasting</a:t>
            </a:r>
            <a:endParaRPr lang="en-US" sz="4000" b="1" dirty="0">
              <a:solidFill>
                <a:srgbClr val="000000"/>
              </a:solidFill>
            </a:endParaRPr>
          </a:p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F. Data Types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a. Image Data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b. Textual Data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G. Deployment Goal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a. Trusted AI Models</a:t>
            </a:r>
          </a:p>
          <a:p>
            <a:pPr lvl="1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000000"/>
                </a:solidFill>
              </a:rPr>
              <a:t>b. AI Decisions Sharing</a:t>
            </a:r>
          </a:p>
        </p:txBody>
      </p:sp>
      <p:pic>
        <p:nvPicPr>
          <p:cNvPr id="9" name="Picture 4" descr="Robotics, AI, and blockchain at the service of healthcar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953" y="3819478"/>
            <a:ext cx="8275684" cy="4657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miro.medium.com/max/2000/1*vkQ0hXDaQv57sALXAJquxA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430" y="2628900"/>
            <a:ext cx="16710006" cy="6379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943600" y="800100"/>
            <a:ext cx="5680924" cy="92333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780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miro.medium.com/max/700/1*bdUqInFvt5N4ytJfVSI84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409700"/>
            <a:ext cx="13730934" cy="819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791200" y="266700"/>
            <a:ext cx="5291876" cy="92333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RNN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3096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0" y="2400300"/>
            <a:ext cx="18256100" cy="65512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206276" y="800100"/>
            <a:ext cx="5223724" cy="92333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813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-141836" y="2438400"/>
            <a:ext cx="9038186" cy="7874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24000" y="948813"/>
            <a:ext cx="6646371" cy="666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just">
              <a:lnSpc>
                <a:spcPct val="107000"/>
              </a:lnSpc>
              <a:spcAft>
                <a:spcPts val="800"/>
              </a:spcAft>
            </a:pPr>
            <a:r>
              <a:rPr lang="en-IN" sz="3600" b="1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Geometric Deep Learning</a:t>
            </a:r>
            <a:endParaRPr lang="en-IN" sz="3600" dirty="0">
              <a:effectLst/>
              <a:latin typeface="Poppins Bold" panose="020B0604020202020204" charset="0"/>
              <a:ea typeface="Calibri" panose="020F0502020204030204" pitchFamily="34" charset="0"/>
              <a:cs typeface="Poppins Bold" panose="020B0604020202020204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9138607" y="2407674"/>
            <a:ext cx="9173974" cy="78359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028325" y="952500"/>
            <a:ext cx="5315879" cy="666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IN" sz="3600" b="1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Violation </a:t>
            </a:r>
            <a:r>
              <a:rPr lang="en-IN" sz="3600" b="1" dirty="0" smtClean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Prediction</a:t>
            </a:r>
            <a:endParaRPr lang="en-IN" sz="3600" dirty="0">
              <a:effectLst/>
              <a:latin typeface="Poppins Bold" panose="020B0604020202020204" charset="0"/>
              <a:ea typeface="Calibri" panose="020F0502020204030204" pitchFamily="34" charset="0"/>
              <a:cs typeface="Poppins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25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08325" y="608759"/>
            <a:ext cx="14471351" cy="1977152"/>
          </a:xfrm>
          <a:prstGeom prst="rect">
            <a:avLst/>
          </a:prstGeom>
          <a:solidFill>
            <a:srgbClr val="002729"/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608759"/>
            <a:ext cx="1977152" cy="1977152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2729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5282148" y="608759"/>
            <a:ext cx="1977152" cy="1977152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2729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405777" y="768660"/>
            <a:ext cx="14973898" cy="1874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92"/>
              </a:lnSpc>
            </a:pPr>
            <a:r>
              <a:rPr lang="en-US" sz="5280" dirty="0">
                <a:solidFill>
                  <a:srgbClr val="FFB000"/>
                </a:solidFill>
                <a:latin typeface="Poppins ExtraBold"/>
              </a:rPr>
              <a:t>BLOCKCHAIN-BASED DEEP LEARNING FRAMEWORK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10229" y="3065959"/>
            <a:ext cx="14071919" cy="6976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A.Review of Blockchain-based Deep Learning </a:t>
            </a:r>
            <a:r>
              <a:rPr lang="en-US" sz="2449" b="1" dirty="0" smtClean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Frameworks</a:t>
            </a:r>
          </a:p>
          <a:p>
            <a:pPr>
              <a:lnSpc>
                <a:spcPts val="3429"/>
              </a:lnSpc>
            </a:pPr>
            <a:r>
              <a:rPr lang="en-US" sz="2449" b="1" dirty="0" smtClean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	a.Data </a:t>
            </a: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Analysis</a:t>
            </a:r>
          </a:p>
          <a:p>
            <a:pPr>
              <a:lnSpc>
                <a:spcPts val="3429"/>
              </a:lnSpc>
            </a:pPr>
            <a:r>
              <a:rPr lang="en-US" sz="2449" b="1" dirty="0" smtClean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	b.Provenance </a:t>
            </a: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Data for AI Models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c.Model Prediction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d.Data Filtration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e.Disease Classification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f.Combined Cooperative Positioning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g.Crowdsensing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h.Errors Reporting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i.Crowdsourcing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j.Traffic flow Prediction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k.Computations Offloading</a:t>
            </a:r>
          </a:p>
          <a:p>
            <a:pPr lvl="2">
              <a:lnSpc>
                <a:spcPts val="3429"/>
              </a:lnSpc>
            </a:pPr>
            <a:r>
              <a:rPr lang="en-US" sz="2449" b="1" dirty="0" smtClean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l.Channel </a:t>
            </a: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Protection</a:t>
            </a:r>
          </a:p>
          <a:p>
            <a:pPr lvl="2"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m.Utility-based Blockchain Security</a:t>
            </a:r>
          </a:p>
          <a:p>
            <a:pPr>
              <a:lnSpc>
                <a:spcPts val="3429"/>
              </a:lnSpc>
            </a:pPr>
            <a:r>
              <a:rPr lang="en-US" sz="2449" b="1" dirty="0">
                <a:solidFill>
                  <a:srgbClr val="000000"/>
                </a:solidFill>
                <a:latin typeface="Poppins Bold" panose="020B0604020202020204" charset="0"/>
                <a:cs typeface="Poppins Bold" panose="020B0604020202020204" charset="0"/>
              </a:rPr>
              <a:t>B.Comparison of Existing Frameworks</a:t>
            </a:r>
          </a:p>
          <a:p>
            <a:pPr>
              <a:lnSpc>
                <a:spcPts val="3429"/>
              </a:lnSpc>
            </a:pPr>
            <a:endParaRPr lang="en-US" sz="2449" b="1" dirty="0">
              <a:solidFill>
                <a:srgbClr val="000000"/>
              </a:solidFill>
              <a:latin typeface="Poppins ExtraBold Bold" panose="020B0604020202020204" charset="0"/>
              <a:cs typeface="Poppins ExtraBold Bold" panose="020B0604020202020204" charset="0"/>
            </a:endParaRPr>
          </a:p>
        </p:txBody>
      </p:sp>
      <p:pic>
        <p:nvPicPr>
          <p:cNvPr id="1028" name="Picture 4" descr="How Blockchain And AI Complement Each Other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3772793"/>
            <a:ext cx="9076616" cy="556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5257800" y="133307"/>
            <a:ext cx="12039600" cy="944880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19050" y="3467058"/>
            <a:ext cx="6857998" cy="1409617"/>
          </a:xfrm>
          <a:prstGeom prst="rect">
            <a:avLst/>
          </a:prstGeom>
          <a:solidFill>
            <a:srgbClr val="FFC000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1" algn="just">
              <a:lnSpc>
                <a:spcPct val="107000"/>
              </a:lnSpc>
              <a:spcAft>
                <a:spcPts val="800"/>
              </a:spcAft>
            </a:pPr>
            <a:r>
              <a:rPr lang="en-IN" sz="4000" b="1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Computations Offloading</a:t>
            </a:r>
            <a:endParaRPr lang="en-IN" sz="4000" dirty="0">
              <a:effectLst/>
              <a:latin typeface="Poppins Bold" panose="020B0604020202020204" charset="0"/>
              <a:ea typeface="Calibri" panose="020F0502020204030204" pitchFamily="34" charset="0"/>
              <a:cs typeface="Poppins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840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56885" y="1722975"/>
            <a:ext cx="14660144" cy="856279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0" y="448337"/>
            <a:ext cx="18373914" cy="119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600" b="1" dirty="0">
                <a:solidFill>
                  <a:srgbClr val="000000"/>
                </a:solidFill>
                <a:latin typeface="+mj-lt"/>
              </a:rPr>
              <a:t>Highlighting the system components and participants and describing the outcomes resulting from the integration of deep learning with blockchain technology in various fields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147411" y="291282"/>
            <a:ext cx="16221778" cy="1270818"/>
            <a:chOff x="1033111" y="330145"/>
            <a:chExt cx="16221778" cy="1977153"/>
          </a:xfrm>
        </p:grpSpPr>
        <p:sp>
          <p:nvSpPr>
            <p:cNvPr id="2" name="AutoShape 2"/>
            <p:cNvSpPr/>
            <p:nvPr/>
          </p:nvSpPr>
          <p:spPr>
            <a:xfrm>
              <a:off x="2017276" y="330145"/>
              <a:ext cx="14471351" cy="1977152"/>
            </a:xfrm>
            <a:prstGeom prst="rect">
              <a:avLst/>
            </a:prstGeom>
            <a:solidFill>
              <a:srgbClr val="002729"/>
            </a:solidFill>
          </p:spPr>
        </p:sp>
        <p:grpSp>
          <p:nvGrpSpPr>
            <p:cNvPr id="3" name="Group 3"/>
            <p:cNvGrpSpPr/>
            <p:nvPr/>
          </p:nvGrpSpPr>
          <p:grpSpPr>
            <a:xfrm>
              <a:off x="1033111" y="330146"/>
              <a:ext cx="1968330" cy="1977152"/>
              <a:chOff x="14167" y="-894820"/>
              <a:chExt cx="6321666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-894820"/>
                <a:ext cx="6321666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15286559" y="330146"/>
              <a:ext cx="1968330" cy="1977152"/>
              <a:chOff x="14167" y="-894820"/>
              <a:chExt cx="6321666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-894820"/>
                <a:ext cx="6321666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sp>
          <p:nvSpPr>
            <p:cNvPr id="7" name="TextBox 7"/>
            <p:cNvSpPr txBox="1"/>
            <p:nvPr/>
          </p:nvSpPr>
          <p:spPr>
            <a:xfrm>
              <a:off x="1401366" y="508063"/>
              <a:ext cx="15853523" cy="10003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701"/>
                </a:lnSpc>
              </a:pPr>
              <a:r>
                <a:rPr lang="en-US" sz="5501" dirty="0">
                  <a:solidFill>
                    <a:srgbClr val="FFB000"/>
                  </a:solidFill>
                  <a:latin typeface="Poppins ExtraBold"/>
                </a:rPr>
                <a:t>RESEARCH CHALLENGES AND OPPORTUNITIES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06925" y="2019300"/>
            <a:ext cx="17520651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indent="-742950" algn="just">
              <a:buAutoNum type="alphaUcPeriod"/>
            </a:pPr>
            <a:r>
              <a:rPr lang="en-US" sz="3600" b="1" dirty="0" smtClean="0">
                <a:solidFill>
                  <a:srgbClr val="000000"/>
                </a:solidFill>
                <a:cs typeface="Poppins Bold" panose="020B0604020202020204" charset="0"/>
              </a:rPr>
              <a:t>Platform Scalability</a:t>
            </a:r>
          </a:p>
          <a:p>
            <a:pPr lvl="1" algn="just"/>
            <a:r>
              <a:rPr lang="en-IN" sz="3600" dirty="0" smtClean="0"/>
              <a:t>-compression algorithms</a:t>
            </a:r>
            <a:endParaRPr lang="en-US" sz="3600" dirty="0">
              <a:solidFill>
                <a:srgbClr val="000000"/>
              </a:solidFill>
              <a:cs typeface="Poppins Bold" panose="020B0604020202020204" charset="0"/>
            </a:endParaRPr>
          </a:p>
          <a:p>
            <a:pPr marL="742950" indent="-742950" algn="just">
              <a:buAutoNum type="alphaUcPeriod" startAt="2"/>
            </a:pPr>
            <a:r>
              <a:rPr lang="en-US" sz="3600" b="1" dirty="0" smtClean="0">
                <a:solidFill>
                  <a:srgbClr val="000000"/>
                </a:solidFill>
                <a:cs typeface="Poppins Bold" panose="020B0604020202020204" charset="0"/>
              </a:rPr>
              <a:t>Data </a:t>
            </a:r>
            <a:r>
              <a:rPr lang="en-US" sz="3600" b="1" dirty="0">
                <a:solidFill>
                  <a:srgbClr val="000000"/>
                </a:solidFill>
                <a:cs typeface="Poppins Bold" panose="020B0604020202020204" charset="0"/>
              </a:rPr>
              <a:t>Validity and Secure </a:t>
            </a:r>
            <a:r>
              <a:rPr lang="en-US" sz="3600" b="1" dirty="0" smtClean="0">
                <a:solidFill>
                  <a:srgbClr val="000000"/>
                </a:solidFill>
                <a:cs typeface="Poppins Bold" panose="020B0604020202020204" charset="0"/>
              </a:rPr>
              <a:t>Sharing</a:t>
            </a:r>
          </a:p>
          <a:p>
            <a:pPr lvl="1" algn="just"/>
            <a:r>
              <a:rPr lang="en-US" sz="3600" dirty="0" smtClean="0"/>
              <a:t>-encryption </a:t>
            </a:r>
            <a:r>
              <a:rPr lang="en-US" sz="3600" dirty="0"/>
              <a:t>and decryption techniques implemented by private blockchain </a:t>
            </a:r>
            <a:r>
              <a:rPr lang="en-US" sz="3600" dirty="0" smtClean="0"/>
              <a:t>platforms</a:t>
            </a:r>
            <a:endParaRPr lang="en-US" sz="3600" dirty="0">
              <a:solidFill>
                <a:srgbClr val="000000"/>
              </a:solidFill>
              <a:cs typeface="Poppins Bold" panose="020B0604020202020204" charset="0"/>
            </a:endParaRPr>
          </a:p>
        </p:txBody>
      </p:sp>
      <p:pic>
        <p:nvPicPr>
          <p:cNvPr id="11" name="Picture 10" descr="Clear Explanation of How the Blockchain Work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383" y="4691262"/>
            <a:ext cx="9059262" cy="530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obotics, AI, and blockchain at the service of healthcare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4437" y="4970465"/>
            <a:ext cx="7429500" cy="4745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2000">
              <a:schemeClr val="accent6">
                <a:lumMod val="0"/>
                <a:lumOff val="100000"/>
              </a:schemeClr>
            </a:gs>
            <a:gs pos="0">
              <a:schemeClr val="accent6">
                <a:lumMod val="0"/>
                <a:lumOff val="100000"/>
              </a:schemeClr>
            </a:gs>
            <a:gs pos="95000">
              <a:srgbClr val="D2A41A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8508528" y="1810674"/>
            <a:ext cx="1270944" cy="60462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rot="-10800000">
            <a:off x="14856034" y="-1422191"/>
            <a:ext cx="4806532" cy="480653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rot="-10800000" flipH="1">
            <a:off x="-1062719" y="-1422191"/>
            <a:ext cx="4806532" cy="4806532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 rot="8187890">
            <a:off x="15560506" y="8043695"/>
            <a:ext cx="3397588" cy="3402216"/>
            <a:chOff x="0" y="0"/>
            <a:chExt cx="2354580" cy="23577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53310" cy="2357788"/>
            </a:xfrm>
            <a:custGeom>
              <a:avLst/>
              <a:gdLst/>
              <a:ahLst/>
              <a:cxnLst/>
              <a:rect l="l" t="t" r="r" b="b"/>
              <a:pathLst>
                <a:path w="2353310" h="2357788">
                  <a:moveTo>
                    <a:pt x="784860" y="2290478"/>
                  </a:moveTo>
                  <a:cubicBezTo>
                    <a:pt x="905510" y="2331118"/>
                    <a:pt x="1042670" y="2357788"/>
                    <a:pt x="1177290" y="2357788"/>
                  </a:cubicBezTo>
                  <a:cubicBezTo>
                    <a:pt x="1311910" y="2357788"/>
                    <a:pt x="1441450" y="2334928"/>
                    <a:pt x="1560830" y="2294288"/>
                  </a:cubicBezTo>
                  <a:cubicBezTo>
                    <a:pt x="1563370" y="2293018"/>
                    <a:pt x="1565910" y="2293018"/>
                    <a:pt x="1568450" y="2291748"/>
                  </a:cubicBezTo>
                  <a:cubicBezTo>
                    <a:pt x="2016760" y="2129188"/>
                    <a:pt x="2346960" y="1699928"/>
                    <a:pt x="2353310" y="119985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198974"/>
                  </a:lnTo>
                  <a:cubicBezTo>
                    <a:pt x="6350" y="1702468"/>
                    <a:pt x="331470" y="2131728"/>
                    <a:pt x="784860" y="2290478"/>
                  </a:cubicBezTo>
                  <a:close/>
                </a:path>
              </a:pathLst>
            </a:custGeom>
            <a:solidFill>
              <a:srgbClr val="D2A41A"/>
            </a:solidFill>
          </p:spPr>
        </p:sp>
      </p:grpSp>
      <p:grpSp>
        <p:nvGrpSpPr>
          <p:cNvPr id="7" name="Group 7"/>
          <p:cNvGrpSpPr/>
          <p:nvPr/>
        </p:nvGrpSpPr>
        <p:grpSpPr>
          <a:xfrm rot="-8100000">
            <a:off x="-670094" y="8043695"/>
            <a:ext cx="3397588" cy="3402216"/>
            <a:chOff x="0" y="0"/>
            <a:chExt cx="2354580" cy="235778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353310" cy="2357788"/>
            </a:xfrm>
            <a:custGeom>
              <a:avLst/>
              <a:gdLst/>
              <a:ahLst/>
              <a:cxnLst/>
              <a:rect l="l" t="t" r="r" b="b"/>
              <a:pathLst>
                <a:path w="2353310" h="2357788">
                  <a:moveTo>
                    <a:pt x="784860" y="2290478"/>
                  </a:moveTo>
                  <a:cubicBezTo>
                    <a:pt x="905510" y="2331118"/>
                    <a:pt x="1042670" y="2357788"/>
                    <a:pt x="1177290" y="2357788"/>
                  </a:cubicBezTo>
                  <a:cubicBezTo>
                    <a:pt x="1311910" y="2357788"/>
                    <a:pt x="1441450" y="2334928"/>
                    <a:pt x="1560830" y="2294288"/>
                  </a:cubicBezTo>
                  <a:cubicBezTo>
                    <a:pt x="1563370" y="2293018"/>
                    <a:pt x="1565910" y="2293018"/>
                    <a:pt x="1568450" y="2291748"/>
                  </a:cubicBezTo>
                  <a:cubicBezTo>
                    <a:pt x="2016760" y="2129188"/>
                    <a:pt x="2346960" y="1699928"/>
                    <a:pt x="2353310" y="119985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198974"/>
                  </a:lnTo>
                  <a:cubicBezTo>
                    <a:pt x="6350" y="1702468"/>
                    <a:pt x="331470" y="2131728"/>
                    <a:pt x="784860" y="2290478"/>
                  </a:cubicBezTo>
                  <a:close/>
                </a:path>
              </a:pathLst>
            </a:custGeom>
            <a:solidFill>
              <a:srgbClr val="D2A41A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alphaModFix amt="2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 rot="2582472">
            <a:off x="7894193" y="9248903"/>
            <a:ext cx="2499614" cy="236526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>
            <a:alphaModFix amt="2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-1096931" y="4407207"/>
            <a:ext cx="2437479" cy="232225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alphaModFix amt="2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6993061" y="4407207"/>
            <a:ext cx="2437479" cy="2322253"/>
          </a:xfrm>
          <a:prstGeom prst="rect">
            <a:avLst/>
          </a:prstGeom>
        </p:spPr>
      </p:pic>
      <p:sp>
        <p:nvSpPr>
          <p:cNvPr id="12" name="AutoShape 12"/>
          <p:cNvSpPr/>
          <p:nvPr/>
        </p:nvSpPr>
        <p:spPr>
          <a:xfrm>
            <a:off x="5603686" y="7809483"/>
            <a:ext cx="879506" cy="0"/>
          </a:xfrm>
          <a:prstGeom prst="line">
            <a:avLst/>
          </a:prstGeom>
          <a:ln w="19050" cap="flat">
            <a:solidFill>
              <a:srgbClr val="1C1A2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1804808" y="7809483"/>
            <a:ext cx="879506" cy="0"/>
          </a:xfrm>
          <a:prstGeom prst="line">
            <a:avLst/>
          </a:prstGeom>
          <a:ln w="19050" cap="flat">
            <a:solidFill>
              <a:srgbClr val="1C1A2E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6188225" y="7671525"/>
            <a:ext cx="294966" cy="294966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2A41A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3432794" y="3210605"/>
            <a:ext cx="10954993" cy="2508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68"/>
              </a:lnSpc>
            </a:pPr>
            <a:r>
              <a:rPr lang="en-US" sz="8000" spc="-207" dirty="0">
                <a:solidFill>
                  <a:srgbClr val="1C1A2E"/>
                </a:solidFill>
                <a:latin typeface="League Spartan"/>
              </a:rPr>
              <a:t>BLOCKCHAIN FOR DEEP LEARNING: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738090" y="5386586"/>
            <a:ext cx="12344400" cy="2254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20"/>
              </a:lnSpc>
            </a:pPr>
            <a:r>
              <a:rPr lang="en-US" sz="6600" dirty="0">
                <a:solidFill>
                  <a:srgbClr val="1C1A2E"/>
                </a:solidFill>
                <a:latin typeface="Montserrat"/>
              </a:rPr>
              <a:t>REVIEW AND OPEN CHALLENGES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781150" y="7671525"/>
            <a:ext cx="294966" cy="294966"/>
            <a:chOff x="0" y="0"/>
            <a:chExt cx="6350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2A41A"/>
            </a:solidFill>
          </p:spPr>
        </p:sp>
      </p:grpSp>
    </p:spTree>
    <p:extLst>
      <p:ext uri="{BB962C8B-B14F-4D97-AF65-F5344CB8AC3E}">
        <p14:creationId xmlns:p14="http://schemas.microsoft.com/office/powerpoint/2010/main" val="238932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81000" y="116758"/>
            <a:ext cx="8686800" cy="10064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just">
              <a:buAutoNum type="alphaUcPeriod" startAt="3"/>
            </a:pPr>
            <a:r>
              <a:rPr lang="en-US" sz="3600" b="1" dirty="0">
                <a:solidFill>
                  <a:srgbClr val="000000"/>
                </a:solidFill>
                <a:cs typeface="Poppins Bold" panose="020B0604020202020204" charset="0"/>
              </a:rPr>
              <a:t>Structural Enhancement and Storage Capacity</a:t>
            </a:r>
          </a:p>
          <a:p>
            <a:pPr algn="just"/>
            <a:r>
              <a:rPr lang="en-US" sz="3600" dirty="0"/>
              <a:t>     -Deep learning approaches can be employed for compressing the data as well as assisting in minimizing the redundant data. </a:t>
            </a:r>
          </a:p>
          <a:p>
            <a:pPr algn="just"/>
            <a:r>
              <a:rPr lang="en-US" sz="3600" dirty="0"/>
              <a:t>     -Since data stored on the blockchain is permanent, hence, the growing size of the ledger is a big concern and needs to be addressed properly.</a:t>
            </a:r>
            <a:endParaRPr lang="en-US" sz="3600" dirty="0">
              <a:solidFill>
                <a:srgbClr val="000000"/>
              </a:solidFill>
              <a:cs typeface="Poppins Bold" panose="020B0604020202020204" charset="0"/>
            </a:endParaRPr>
          </a:p>
          <a:p>
            <a:pPr marL="514350" indent="-514350" algn="just">
              <a:buAutoNum type="alphaUcPeriod" startAt="4"/>
            </a:pPr>
            <a:r>
              <a:rPr lang="en-US" sz="3600" b="1" dirty="0">
                <a:solidFill>
                  <a:srgbClr val="000000"/>
                </a:solidFill>
                <a:cs typeface="Poppins Bold" panose="020B0604020202020204" charset="0"/>
              </a:rPr>
              <a:t>Platform Throughput and Latency</a:t>
            </a:r>
          </a:p>
          <a:p>
            <a:pPr marL="914400" lvl="1" indent="-457200" algn="just">
              <a:buFont typeface="Calibri" panose="020F0502020204030204" pitchFamily="34" charset="0"/>
              <a:buChar char="⁻"/>
            </a:pPr>
            <a:r>
              <a:rPr lang="en-US" sz="3600" dirty="0"/>
              <a:t>significantly affect the quality of service (</a:t>
            </a:r>
            <a:r>
              <a:rPr lang="en-US" sz="3600" dirty="0"/>
              <a:t>QoS</a:t>
            </a:r>
            <a:r>
              <a:rPr lang="en-US" sz="3600" dirty="0"/>
              <a:t>) </a:t>
            </a:r>
          </a:p>
          <a:p>
            <a:pPr marL="914400" lvl="1" indent="-457200" algn="just">
              <a:buFont typeface="Calibri" panose="020F0502020204030204" pitchFamily="34" charset="0"/>
              <a:buChar char="⁻"/>
            </a:pPr>
            <a:r>
              <a:rPr lang="en-US" sz="3600" dirty="0"/>
              <a:t>the </a:t>
            </a:r>
            <a:r>
              <a:rPr lang="en-US" sz="3600" dirty="0"/>
              <a:t>Ethereum</a:t>
            </a:r>
            <a:r>
              <a:rPr lang="en-US" sz="3600" dirty="0"/>
              <a:t> blockchain platform offers a throughput of 16.5 transactions per second </a:t>
            </a:r>
          </a:p>
          <a:p>
            <a:pPr marL="914400" lvl="1" indent="-457200" algn="just">
              <a:buFont typeface="Calibri" panose="020F0502020204030204" pitchFamily="34" charset="0"/>
              <a:buChar char="⁻"/>
            </a:pPr>
            <a:r>
              <a:rPr lang="en-US" sz="3600" dirty="0"/>
              <a:t> private blockchain platforms such as </a:t>
            </a:r>
            <a:r>
              <a:rPr lang="en-US" sz="3600" dirty="0"/>
              <a:t>Hyperledger</a:t>
            </a:r>
            <a:r>
              <a:rPr lang="en-US" sz="3600" dirty="0"/>
              <a:t> Fabric can execute several thousands of transactions in one second.</a:t>
            </a:r>
            <a:endParaRPr lang="en-US" sz="3600" dirty="0">
              <a:solidFill>
                <a:srgbClr val="000000"/>
              </a:solidFill>
              <a:cs typeface="Poppins Bold" panose="020B0604020202020204" charset="0"/>
            </a:endParaRPr>
          </a:p>
        </p:txBody>
      </p:sp>
      <p:pic>
        <p:nvPicPr>
          <p:cNvPr id="11" name="Picture 8" descr="The Compound Crypto Protocol's DeFi Lending Token | Gemini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957905"/>
            <a:ext cx="9144000" cy="838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42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47411" y="1943100"/>
            <a:ext cx="16683452" cy="85946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ts val="5070"/>
              </a:lnSpc>
              <a:buAutoNum type="alphaUcPeriod" startAt="5"/>
            </a:pPr>
            <a:r>
              <a:rPr lang="en-US" sz="3600" b="1" dirty="0" smtClean="0">
                <a:solidFill>
                  <a:srgbClr val="000000"/>
                </a:solidFill>
                <a:cs typeface="Poppins Bold" panose="020B0604020202020204" charset="0"/>
              </a:rPr>
              <a:t>Cryptocurrencies</a:t>
            </a:r>
            <a:r>
              <a:rPr lang="en-US" sz="3600" b="1" dirty="0">
                <a:solidFill>
                  <a:srgbClr val="000000"/>
                </a:solidFill>
                <a:cs typeface="Poppins Bold" panose="020B0604020202020204" charset="0"/>
              </a:rPr>
              <a:t>, Deep Learning-based Consensus Protocols, and </a:t>
            </a:r>
            <a:r>
              <a:rPr lang="en-US" sz="3600" b="1" dirty="0" smtClean="0">
                <a:solidFill>
                  <a:srgbClr val="000000"/>
                </a:solidFill>
                <a:cs typeface="Poppins Bold" panose="020B0604020202020204" charset="0"/>
              </a:rPr>
              <a:t>Regulations</a:t>
            </a:r>
          </a:p>
          <a:p>
            <a:pPr lvl="1">
              <a:lnSpc>
                <a:spcPts val="5070"/>
              </a:lnSpc>
            </a:pPr>
            <a:r>
              <a:rPr lang="en-US" sz="3600" dirty="0" smtClean="0"/>
              <a:t> 	-Supervised deep learning models can be used to predict the future of cryptocurrencies.</a:t>
            </a:r>
          </a:p>
          <a:p>
            <a:pPr lvl="1">
              <a:lnSpc>
                <a:spcPts val="5070"/>
              </a:lnSpc>
            </a:pPr>
            <a:r>
              <a:rPr lang="en-US" sz="3600" dirty="0" smtClean="0"/>
              <a:t>	-Lack </a:t>
            </a:r>
            <a:r>
              <a:rPr lang="en-US" sz="3600" dirty="0"/>
              <a:t>of standards and regulatory frameworks is another challenge</a:t>
            </a:r>
            <a:endParaRPr lang="en-US" sz="3600" b="1" dirty="0" smtClean="0">
              <a:solidFill>
                <a:srgbClr val="000000"/>
              </a:solidFill>
              <a:cs typeface="Poppins Bold" panose="020B0604020202020204" charset="0"/>
            </a:endParaRPr>
          </a:p>
          <a:p>
            <a:pPr marL="742950" indent="-742950">
              <a:lnSpc>
                <a:spcPts val="5070"/>
              </a:lnSpc>
              <a:buAutoNum type="alphaUcPeriod" startAt="6"/>
            </a:pPr>
            <a:r>
              <a:rPr lang="en-US" sz="3600" b="1" dirty="0" smtClean="0">
                <a:solidFill>
                  <a:srgbClr val="000000"/>
                </a:solidFill>
                <a:cs typeface="Poppins Bold" panose="020B0604020202020204" charset="0"/>
              </a:rPr>
              <a:t>High-Speed </a:t>
            </a:r>
            <a:r>
              <a:rPr lang="en-US" sz="3600" b="1" dirty="0">
                <a:solidFill>
                  <a:srgbClr val="000000"/>
                </a:solidFill>
                <a:cs typeface="Poppins Bold" panose="020B0604020202020204" charset="0"/>
              </a:rPr>
              <a:t>Computing/Storage Devices and Platform </a:t>
            </a:r>
            <a:r>
              <a:rPr lang="en-US" sz="3600" b="1" dirty="0" smtClean="0">
                <a:solidFill>
                  <a:srgbClr val="000000"/>
                </a:solidFill>
                <a:cs typeface="Poppins Bold" panose="020B0604020202020204" charset="0"/>
              </a:rPr>
              <a:t>Interoperability</a:t>
            </a:r>
          </a:p>
          <a:p>
            <a:pPr>
              <a:lnSpc>
                <a:spcPts val="5070"/>
              </a:lnSpc>
            </a:pPr>
            <a:r>
              <a:rPr lang="en-US" sz="3600" dirty="0" smtClean="0"/>
              <a:t> 	-spike </a:t>
            </a:r>
            <a:r>
              <a:rPr lang="en-US" sz="3600" dirty="0"/>
              <a:t>in management costs and complicity</a:t>
            </a:r>
            <a:endParaRPr lang="en-US" sz="3600" b="1" dirty="0">
              <a:solidFill>
                <a:srgbClr val="000000"/>
              </a:solidFill>
              <a:cs typeface="Poppins Bold" panose="020B0604020202020204" charset="0"/>
            </a:endParaRPr>
          </a:p>
          <a:p>
            <a:pPr marL="742950" indent="-742950">
              <a:lnSpc>
                <a:spcPts val="5070"/>
              </a:lnSpc>
              <a:buAutoNum type="alphaUcPeriod" startAt="7"/>
            </a:pPr>
            <a:r>
              <a:rPr lang="en-US" sz="3600" b="1" dirty="0" smtClean="0">
                <a:solidFill>
                  <a:srgbClr val="000000"/>
                </a:solidFill>
                <a:cs typeface="Poppins Bold" panose="020B0604020202020204" charset="0"/>
              </a:rPr>
              <a:t>Secure </a:t>
            </a:r>
            <a:r>
              <a:rPr lang="en-US" sz="3600" b="1" dirty="0">
                <a:solidFill>
                  <a:srgbClr val="000000"/>
                </a:solidFill>
                <a:cs typeface="Poppins Bold" panose="020B0604020202020204" charset="0"/>
              </a:rPr>
              <a:t>Economical </a:t>
            </a:r>
            <a:r>
              <a:rPr lang="en-US" sz="3600" b="1" dirty="0" smtClean="0">
                <a:solidFill>
                  <a:srgbClr val="000000"/>
                </a:solidFill>
                <a:cs typeface="Poppins Bold" panose="020B0604020202020204" charset="0"/>
              </a:rPr>
              <a:t>Models</a:t>
            </a:r>
          </a:p>
          <a:p>
            <a:pPr lvl="1">
              <a:lnSpc>
                <a:spcPts val="5070"/>
              </a:lnSpc>
            </a:pPr>
            <a:r>
              <a:rPr lang="en-US" sz="3600" dirty="0" smtClean="0"/>
              <a:t>	-Currently</a:t>
            </a:r>
            <a:r>
              <a:rPr lang="en-US" sz="3600" dirty="0"/>
              <a:t>, existing deep learning models require high-performing computing devices for training purposes </a:t>
            </a:r>
            <a:endParaRPr lang="en-US" sz="3600" dirty="0" smtClean="0"/>
          </a:p>
          <a:p>
            <a:pPr lvl="1">
              <a:lnSpc>
                <a:spcPts val="5070"/>
              </a:lnSpc>
            </a:pPr>
            <a:r>
              <a:rPr lang="en-US" sz="3600" dirty="0"/>
              <a:t> </a:t>
            </a:r>
            <a:r>
              <a:rPr lang="en-US" sz="3600" dirty="0" smtClean="0"/>
              <a:t>   -the </a:t>
            </a:r>
            <a:r>
              <a:rPr lang="en-US" sz="3600" dirty="0"/>
              <a:t>blockchain is an expensive storage medium. More research is needed to propose cost-efficient, resource-friendly, fast, and high-performance-based blockchain-assisted deep learning frameworks. </a:t>
            </a:r>
            <a:endParaRPr lang="en-US" sz="3600" b="1" dirty="0" smtClean="0">
              <a:solidFill>
                <a:srgbClr val="000000"/>
              </a:solidFill>
              <a:cs typeface="Poppins Bold" panose="020B0604020202020204" charset="0"/>
            </a:endParaRPr>
          </a:p>
          <a:p>
            <a:pPr marL="742950" indent="-742950">
              <a:lnSpc>
                <a:spcPts val="5070"/>
              </a:lnSpc>
              <a:buAutoNum type="alphaUcPeriod" startAt="7"/>
            </a:pPr>
            <a:endParaRPr lang="en-US" sz="3600" b="1" dirty="0">
              <a:solidFill>
                <a:srgbClr val="000000"/>
              </a:solidFill>
              <a:cs typeface="Poppins Bold" panose="020B060402020202020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147411" y="291282"/>
            <a:ext cx="16221778" cy="1270818"/>
            <a:chOff x="1033111" y="330145"/>
            <a:chExt cx="16221778" cy="1977153"/>
          </a:xfrm>
        </p:grpSpPr>
        <p:sp>
          <p:nvSpPr>
            <p:cNvPr id="11" name="AutoShape 2"/>
            <p:cNvSpPr/>
            <p:nvPr/>
          </p:nvSpPr>
          <p:spPr>
            <a:xfrm>
              <a:off x="2017276" y="330145"/>
              <a:ext cx="14471351" cy="1977152"/>
            </a:xfrm>
            <a:prstGeom prst="rect">
              <a:avLst/>
            </a:prstGeom>
            <a:solidFill>
              <a:srgbClr val="002729"/>
            </a:solidFill>
          </p:spPr>
        </p:sp>
        <p:grpSp>
          <p:nvGrpSpPr>
            <p:cNvPr id="12" name="Group 3"/>
            <p:cNvGrpSpPr/>
            <p:nvPr/>
          </p:nvGrpSpPr>
          <p:grpSpPr>
            <a:xfrm>
              <a:off x="1033111" y="330146"/>
              <a:ext cx="1968330" cy="1977152"/>
              <a:chOff x="14167" y="-894820"/>
              <a:chExt cx="6321666" cy="6350000"/>
            </a:xfrm>
          </p:grpSpPr>
          <p:sp>
            <p:nvSpPr>
              <p:cNvPr id="16" name="Freeform 4"/>
              <p:cNvSpPr/>
              <p:nvPr/>
            </p:nvSpPr>
            <p:spPr>
              <a:xfrm>
                <a:off x="14167" y="-894820"/>
                <a:ext cx="6321666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13" name="Group 5"/>
            <p:cNvGrpSpPr/>
            <p:nvPr/>
          </p:nvGrpSpPr>
          <p:grpSpPr>
            <a:xfrm>
              <a:off x="15286559" y="330146"/>
              <a:ext cx="1968330" cy="1977152"/>
              <a:chOff x="14167" y="-894820"/>
              <a:chExt cx="6321666" cy="6350000"/>
            </a:xfrm>
          </p:grpSpPr>
          <p:sp>
            <p:nvSpPr>
              <p:cNvPr id="15" name="Freeform 6"/>
              <p:cNvSpPr/>
              <p:nvPr/>
            </p:nvSpPr>
            <p:spPr>
              <a:xfrm>
                <a:off x="14167" y="-894820"/>
                <a:ext cx="6321666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sp>
          <p:nvSpPr>
            <p:cNvPr id="14" name="TextBox 7"/>
            <p:cNvSpPr txBox="1"/>
            <p:nvPr/>
          </p:nvSpPr>
          <p:spPr>
            <a:xfrm>
              <a:off x="1401366" y="508063"/>
              <a:ext cx="15853523" cy="10003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701"/>
                </a:lnSpc>
              </a:pPr>
              <a:r>
                <a:rPr lang="en-US" sz="5501" dirty="0">
                  <a:solidFill>
                    <a:srgbClr val="FFB000"/>
                  </a:solidFill>
                  <a:latin typeface="Poppins ExtraBold"/>
                </a:rPr>
                <a:t>RESEARCH CHALLENGES AND OPPORTUNITIES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304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915161" y="592530"/>
            <a:ext cx="14478000" cy="1301132"/>
            <a:chOff x="1028700" y="608759"/>
            <a:chExt cx="16230600" cy="1977152"/>
          </a:xfrm>
        </p:grpSpPr>
        <p:sp>
          <p:nvSpPr>
            <p:cNvPr id="2" name="AutoShape 2"/>
            <p:cNvSpPr/>
            <p:nvPr/>
          </p:nvSpPr>
          <p:spPr>
            <a:xfrm>
              <a:off x="1908325" y="608759"/>
              <a:ext cx="14471351" cy="1977152"/>
            </a:xfrm>
            <a:prstGeom prst="rect">
              <a:avLst/>
            </a:prstGeom>
            <a:solidFill>
              <a:srgbClr val="002729"/>
            </a:solidFill>
          </p:spPr>
        </p:sp>
        <p:grpSp>
          <p:nvGrpSpPr>
            <p:cNvPr id="3" name="Group 3"/>
            <p:cNvGrpSpPr/>
            <p:nvPr/>
          </p:nvGrpSpPr>
          <p:grpSpPr>
            <a:xfrm>
              <a:off x="1028700" y="608759"/>
              <a:ext cx="1977152" cy="197715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15282148" y="608759"/>
              <a:ext cx="1977152" cy="1977152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</p:grpSp>
      <p:sp>
        <p:nvSpPr>
          <p:cNvPr id="7" name="TextBox 7"/>
          <p:cNvSpPr txBox="1"/>
          <p:nvPr/>
        </p:nvSpPr>
        <p:spPr>
          <a:xfrm>
            <a:off x="1620521" y="435182"/>
            <a:ext cx="1506728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>
                <a:solidFill>
                  <a:srgbClr val="FFB000"/>
                </a:solidFill>
                <a:latin typeface="Poppins ExtraBold"/>
              </a:rPr>
              <a:t>CONCLUSION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3270" y="2857500"/>
            <a:ext cx="16289689" cy="689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rgbClr val="000000"/>
                </a:solidFill>
                <a:cs typeface="Poppins Bold" panose="020B0604020202020204" charset="0"/>
              </a:rPr>
              <a:t>My concluding remarks along with the key recommendations include: </a:t>
            </a:r>
          </a:p>
          <a:p>
            <a:pPr marL="539788" lvl="1" indent="-269894">
              <a:buFont typeface="Arial"/>
              <a:buChar char="•"/>
            </a:pPr>
            <a:r>
              <a:rPr lang="en-US" sz="3200" b="1" dirty="0">
                <a:solidFill>
                  <a:srgbClr val="000000"/>
                </a:solidFill>
                <a:cs typeface="Poppins Bold" panose="020B0604020202020204" charset="0"/>
              </a:rPr>
              <a:t>Data traceability, immutability, and integrity features of blockchain technology can assist in identifying the volume and type of data collected to train deep learning models. </a:t>
            </a:r>
          </a:p>
          <a:p>
            <a:pPr marL="539788" lvl="1" indent="-269894">
              <a:buFont typeface="Arial"/>
              <a:buChar char="•"/>
            </a:pPr>
            <a:r>
              <a:rPr lang="en-US" sz="3200" b="1" dirty="0">
                <a:solidFill>
                  <a:srgbClr val="000000"/>
                </a:solidFill>
                <a:cs typeface="Poppins Bold" panose="020B0604020202020204" charset="0"/>
              </a:rPr>
              <a:t> The key performance metrics such as </a:t>
            </a:r>
            <a:r>
              <a:rPr lang="en-US" sz="3200" b="1" dirty="0">
                <a:solidFill>
                  <a:srgbClr val="FFC000"/>
                </a:solidFill>
                <a:cs typeface="Poppins Bold" panose="020B0604020202020204" charset="0"/>
              </a:rPr>
              <a:t>system throughput, execution latency, and block propagation time, data volume, conflicting interests of participants, and smart contract </a:t>
            </a:r>
            <a:r>
              <a:rPr lang="en-US" sz="3200" b="1" dirty="0">
                <a:solidFill>
                  <a:srgbClr val="000000"/>
                </a:solidFill>
                <a:cs typeface="Poppins Bold" panose="020B0604020202020204" charset="0"/>
              </a:rPr>
              <a:t>vulnerabilities can significantly impact the effectiveness of existing blockchain-based deep learning systems. </a:t>
            </a:r>
          </a:p>
          <a:p>
            <a:pPr marL="539788" lvl="1" indent="-269894">
              <a:buFont typeface="Arial"/>
              <a:buChar char="•"/>
            </a:pPr>
            <a:r>
              <a:rPr lang="en-US" sz="3200" b="1" dirty="0">
                <a:solidFill>
                  <a:srgbClr val="FFC000"/>
                </a:solidFill>
                <a:cs typeface="Poppins Bold" panose="020B0604020202020204" charset="0"/>
              </a:rPr>
              <a:t>Private blockchain </a:t>
            </a:r>
            <a:r>
              <a:rPr lang="en-US" sz="3200" b="1" dirty="0">
                <a:solidFill>
                  <a:srgbClr val="000000"/>
                </a:solidFill>
                <a:cs typeface="Poppins Bold" panose="020B0604020202020204" charset="0"/>
              </a:rPr>
              <a:t>platforms ensure data privacy through private channels and access control policies. However, public blockchain platforms are prone to data privacy leakage problems because they have a zero-access control policy.</a:t>
            </a:r>
          </a:p>
          <a:p>
            <a:pPr marL="539788" lvl="1" indent="-269894">
              <a:buFont typeface="Arial"/>
              <a:buChar char="•"/>
            </a:pPr>
            <a:r>
              <a:rPr lang="en-US" sz="3200" b="1" dirty="0">
                <a:solidFill>
                  <a:srgbClr val="000000"/>
                </a:solidFill>
                <a:cs typeface="Poppins Bold" panose="020B0604020202020204" charset="0"/>
              </a:rPr>
              <a:t> Public blockchain platforms can successfully capture the evolution of deep learning models as it progresses and records the model state during its creation, updating, or usage stages. </a:t>
            </a:r>
          </a:p>
          <a:p>
            <a:pPr marL="539788" lvl="1" indent="-269894">
              <a:buFont typeface="Arial"/>
              <a:buChar char="•"/>
            </a:pPr>
            <a:r>
              <a:rPr lang="en-US" sz="3200" b="1" dirty="0">
                <a:solidFill>
                  <a:srgbClr val="000000"/>
                </a:solidFill>
                <a:cs typeface="Poppins Bold" panose="020B0604020202020204" charset="0"/>
              </a:rPr>
              <a:t>Deep learning approaches can be employed for compressing the data as well as minimizing the redundant data.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08325" y="608759"/>
            <a:ext cx="14471351" cy="1977152"/>
          </a:xfrm>
          <a:prstGeom prst="rect">
            <a:avLst/>
          </a:prstGeom>
          <a:solidFill>
            <a:srgbClr val="002729"/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608759"/>
            <a:ext cx="1977152" cy="1977152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2729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5282148" y="608759"/>
            <a:ext cx="1977152" cy="1977152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2729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405777" y="663885"/>
            <a:ext cx="15476445" cy="4819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>
                <a:solidFill>
                  <a:srgbClr val="FFB000"/>
                </a:solidFill>
                <a:latin typeface="Poppins ExtraBold"/>
              </a:rPr>
              <a:t>REFERENCES</a:t>
            </a:r>
          </a:p>
          <a:p>
            <a:pPr algn="ctr">
              <a:lnSpc>
                <a:spcPts val="12599"/>
              </a:lnSpc>
            </a:pPr>
            <a:endParaRPr lang="en-US" sz="9000" dirty="0">
              <a:solidFill>
                <a:srgbClr val="FFB000"/>
              </a:solidFill>
              <a:latin typeface="Poppins ExtraBold"/>
            </a:endParaRPr>
          </a:p>
          <a:p>
            <a:pPr algn="ctr">
              <a:lnSpc>
                <a:spcPts val="12599"/>
              </a:lnSpc>
            </a:pPr>
            <a:endParaRPr lang="en-US" sz="9000" dirty="0">
              <a:solidFill>
                <a:srgbClr val="FFB000"/>
              </a:solidFill>
              <a:latin typeface="Poppins Extra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908324" y="3102244"/>
            <a:ext cx="14973897" cy="5170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27735" lvl="1" indent="-571500">
              <a:buFont typeface="+mj-lt"/>
              <a:buAutoNum type="romanUcPeriod"/>
            </a:pPr>
            <a:r>
              <a:rPr lang="en-IN" sz="2800" dirty="0"/>
              <a:t>Blockchain for deep learning: review and open challenges </a:t>
            </a:r>
            <a:endParaRPr lang="en-IN" sz="2800" dirty="0" smtClean="0"/>
          </a:p>
          <a:p>
            <a:pPr marL="1270635" lvl="2" indent="-457200">
              <a:buFont typeface="Wingdings" panose="05000000000000000000" pitchFamily="2" charset="2"/>
              <a:buChar char="q"/>
            </a:pPr>
            <a:r>
              <a:rPr lang="en-IN" sz="2800" dirty="0"/>
              <a:t>	</a:t>
            </a:r>
            <a:r>
              <a:rPr lang="en-IN" sz="2800" dirty="0" smtClean="0"/>
              <a:t>Muhammad </a:t>
            </a:r>
            <a:r>
              <a:rPr lang="en-IN" sz="2800" dirty="0" smtClean="0"/>
              <a:t>Shafay</a:t>
            </a:r>
            <a:r>
              <a:rPr lang="en-IN" sz="2800" dirty="0" smtClean="0"/>
              <a:t>, </a:t>
            </a:r>
            <a:r>
              <a:rPr lang="en-IN" sz="2800" dirty="0"/>
              <a:t>Raja </a:t>
            </a:r>
            <a:r>
              <a:rPr lang="en-IN" sz="2800" dirty="0"/>
              <a:t>Wasim</a:t>
            </a:r>
            <a:r>
              <a:rPr lang="en-IN" sz="2800" dirty="0"/>
              <a:t> </a:t>
            </a:r>
            <a:r>
              <a:rPr lang="en-IN" sz="2800" dirty="0" smtClean="0"/>
              <a:t>Ahmad, </a:t>
            </a:r>
            <a:r>
              <a:rPr lang="en-IN" sz="2800" dirty="0"/>
              <a:t>Khaled </a:t>
            </a:r>
            <a:r>
              <a:rPr lang="en-IN" sz="2800" dirty="0" smtClean="0"/>
              <a:t>Salah, </a:t>
            </a:r>
            <a:r>
              <a:rPr lang="en-IN" sz="2800" dirty="0"/>
              <a:t>Ibrar</a:t>
            </a:r>
            <a:r>
              <a:rPr lang="en-IN" sz="2800" dirty="0"/>
              <a:t> </a:t>
            </a:r>
            <a:r>
              <a:rPr lang="en-IN" sz="2800" dirty="0" smtClean="0"/>
              <a:t>Yaqoob,Raja</a:t>
            </a:r>
            <a:r>
              <a:rPr lang="en-IN" sz="2800" dirty="0" smtClean="0"/>
              <a:t> </a:t>
            </a:r>
            <a:r>
              <a:rPr lang="en-IN" sz="2800" dirty="0" smtClean="0"/>
              <a:t>Jayaraman,Mohammed</a:t>
            </a:r>
            <a:r>
              <a:rPr lang="en-IN" sz="2800" dirty="0" smtClean="0"/>
              <a:t> 	Omar</a:t>
            </a:r>
          </a:p>
          <a:p>
            <a:pPr marL="1270635" lvl="2" indent="-457200">
              <a:buFont typeface="Wingdings" panose="05000000000000000000" pitchFamily="2" charset="2"/>
              <a:buChar char="q"/>
            </a:pPr>
            <a:r>
              <a:rPr lang="en-IN" sz="2800" dirty="0"/>
              <a:t>	</a:t>
            </a:r>
            <a:r>
              <a:rPr lang="en-US" sz="2800" dirty="0" smtClean="0"/>
              <a:t>The </a:t>
            </a:r>
            <a:r>
              <a:rPr lang="en-US" sz="2800" dirty="0"/>
              <a:t>Author(s), under exclusive </a:t>
            </a:r>
            <a:r>
              <a:rPr lang="en-US" sz="2800" dirty="0"/>
              <a:t>licence</a:t>
            </a:r>
            <a:r>
              <a:rPr lang="en-US" sz="2800" dirty="0"/>
              <a:t> to Springer </a:t>
            </a:r>
            <a:r>
              <a:rPr lang="en-US" sz="2800" dirty="0"/>
              <a:t>Science+Business</a:t>
            </a:r>
            <a:r>
              <a:rPr lang="en-US" sz="2800" dirty="0"/>
              <a:t> Media, LLC, part of Springer </a:t>
            </a:r>
            <a:r>
              <a:rPr lang="en-US" sz="2800" dirty="0" smtClean="0"/>
              <a:t>	Nature </a:t>
            </a:r>
            <a:r>
              <a:rPr lang="en-US" sz="2800" dirty="0"/>
              <a:t>2022</a:t>
            </a:r>
            <a:endParaRPr lang="en-IN" sz="2800" dirty="0" smtClean="0"/>
          </a:p>
          <a:p>
            <a:pPr marL="1270635" lvl="2" indent="-457200">
              <a:buFont typeface="Wingdings" panose="05000000000000000000" pitchFamily="2" charset="2"/>
              <a:buChar char="q"/>
            </a:pPr>
            <a:r>
              <a:rPr lang="en-US" sz="2800" dirty="0" smtClean="0">
                <a:solidFill>
                  <a:srgbClr val="000000"/>
                </a:solidFill>
                <a:cs typeface="Poppins Bold" panose="020B0604020202020204" charset="0"/>
              </a:rPr>
              <a:t>	https</a:t>
            </a:r>
            <a:r>
              <a:rPr lang="en-US" sz="2800" dirty="0">
                <a:solidFill>
                  <a:srgbClr val="000000"/>
                </a:solidFill>
                <a:cs typeface="Poppins Bold" panose="020B0604020202020204" charset="0"/>
              </a:rPr>
              <a:t>://link.springer.com/article/10.1007/s10586-022-03582-7</a:t>
            </a:r>
          </a:p>
          <a:p>
            <a:pPr marL="927735" lvl="1" indent="-571500">
              <a:buFont typeface="+mj-lt"/>
              <a:buAutoNum type="romanUcPeriod"/>
            </a:pPr>
            <a:r>
              <a:rPr lang="en-US" sz="2800" dirty="0" smtClean="0">
                <a:solidFill>
                  <a:srgbClr val="000000"/>
                </a:solidFill>
                <a:cs typeface="Poppins Bold" panose="020B0604020202020204" charset="0"/>
              </a:rPr>
              <a:t>https</a:t>
            </a:r>
            <a:r>
              <a:rPr lang="en-US" sz="2800" dirty="0">
                <a:solidFill>
                  <a:srgbClr val="000000"/>
                </a:solidFill>
                <a:cs typeface="Poppins Bold" panose="020B0604020202020204" charset="0"/>
              </a:rPr>
              <a:t>://www.researchgate.net/publication/355566281_Blockchain_for_Deep_Learning_Review_and_Open_Challenges</a:t>
            </a:r>
          </a:p>
          <a:p>
            <a:pPr marL="927735" lvl="1" indent="-571500">
              <a:buFont typeface="+mj-lt"/>
              <a:buAutoNum type="romanUcPeriod"/>
            </a:pPr>
            <a:r>
              <a:rPr lang="en-US" sz="2800" dirty="0" smtClean="0">
                <a:solidFill>
                  <a:srgbClr val="000000"/>
                </a:solidFill>
                <a:cs typeface="Poppins Bold" panose="020B0604020202020204" charset="0"/>
              </a:rPr>
              <a:t>https</a:t>
            </a:r>
            <a:r>
              <a:rPr lang="en-US" sz="2800" dirty="0">
                <a:solidFill>
                  <a:srgbClr val="000000"/>
                </a:solidFill>
                <a:cs typeface="Poppins Bold" panose="020B0604020202020204" charset="0"/>
              </a:rPr>
              <a:t>://www.techrxiv.org/articles/preprint/Blockchain_for_Deep_Learning_Review_and_Open_Challenges/16823140</a:t>
            </a:r>
          </a:p>
          <a:p>
            <a:pPr marL="927735" lvl="1" indent="-571500">
              <a:buFont typeface="+mj-lt"/>
              <a:buAutoNum type="romanUcPeriod"/>
            </a:pPr>
            <a:r>
              <a:rPr lang="en-US" sz="2800" dirty="0" smtClean="0">
                <a:solidFill>
                  <a:srgbClr val="000000"/>
                </a:solidFill>
                <a:cs typeface="Poppins Bold" panose="020B0604020202020204" charset="0"/>
              </a:rPr>
              <a:t>https</a:t>
            </a:r>
            <a:r>
              <a:rPr lang="en-US" sz="2800" dirty="0">
                <a:solidFill>
                  <a:srgbClr val="000000"/>
                </a:solidFill>
                <a:cs typeface="Poppins Bold" panose="020B0604020202020204" charset="0"/>
              </a:rPr>
              <a:t>://ieeexplore.ieee.org/abstract/document/8598784%20/keywords#keywords</a:t>
            </a:r>
          </a:p>
          <a:p>
            <a:endParaRPr lang="en-US" sz="2800" dirty="0">
              <a:solidFill>
                <a:srgbClr val="000000"/>
              </a:solidFill>
              <a:latin typeface="Poppins Bold" panose="020B0604020202020204" charset="0"/>
              <a:cs typeface="Poppins Bol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Full Transparency Initiative | About Verizon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872870"/>
            <a:ext cx="16223842" cy="856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-708762" y="3619500"/>
            <a:ext cx="15476445" cy="1535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 smtClean="0">
                <a:solidFill>
                  <a:srgbClr val="FFB000"/>
                </a:solidFill>
                <a:latin typeface="Poppins ExtraBold"/>
              </a:rPr>
              <a:t>THANK YOU</a:t>
            </a:r>
            <a:endParaRPr lang="en-US" sz="9000" dirty="0">
              <a:solidFill>
                <a:srgbClr val="FFB000"/>
              </a:solidFill>
              <a:latin typeface="Poppi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83505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405777" y="663885"/>
            <a:ext cx="15476445" cy="3219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endParaRPr lang="en-US" sz="9000" dirty="0">
              <a:solidFill>
                <a:srgbClr val="FFB000"/>
              </a:solidFill>
              <a:latin typeface="Poppins ExtraBold"/>
            </a:endParaRPr>
          </a:p>
          <a:p>
            <a:pPr algn="ctr">
              <a:lnSpc>
                <a:spcPts val="12599"/>
              </a:lnSpc>
            </a:pPr>
            <a:endParaRPr lang="en-US" sz="9000" dirty="0">
              <a:solidFill>
                <a:srgbClr val="FFB000"/>
              </a:solidFill>
              <a:latin typeface="Poppins Extra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139238" y="5056119"/>
            <a:ext cx="9525" cy="886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 dirty="0"/>
          </a:p>
        </p:txBody>
      </p:sp>
      <p:sp>
        <p:nvSpPr>
          <p:cNvPr id="9" name="TextBox 8"/>
          <p:cNvSpPr txBox="1"/>
          <p:nvPr/>
        </p:nvSpPr>
        <p:spPr>
          <a:xfrm>
            <a:off x="1349994" y="3086100"/>
            <a:ext cx="15578488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In summary, the key contributions of this paper are as follows:</a:t>
            </a:r>
          </a:p>
          <a:p>
            <a:r>
              <a:rPr lang="en-IN" sz="4000" dirty="0"/>
              <a:t> • We devise a taxonomy to categorize and classify the existing literature related to blockchain-based deep learning frameworks based on seven important parameters. </a:t>
            </a:r>
          </a:p>
          <a:p>
            <a:r>
              <a:rPr lang="en-IN" sz="4000" dirty="0"/>
              <a:t>• We present insights into the </a:t>
            </a:r>
            <a:r>
              <a:rPr lang="en-IN" sz="4000" b="1" dirty="0"/>
              <a:t>state-of-the-art</a:t>
            </a:r>
            <a:r>
              <a:rPr lang="en-IN" sz="4000" dirty="0"/>
              <a:t> blockchain-based deep learning frameworks by highlighting their strengths and weaknesses. </a:t>
            </a:r>
          </a:p>
          <a:p>
            <a:r>
              <a:rPr lang="en-IN" sz="4000" dirty="0"/>
              <a:t>• We compare the </a:t>
            </a:r>
            <a:r>
              <a:rPr lang="en-IN" sz="4000" b="1" dirty="0"/>
              <a:t>blockchain-based deep learning </a:t>
            </a:r>
            <a:r>
              <a:rPr lang="en-IN" sz="4000" dirty="0"/>
              <a:t>frameworks based on important parameters. </a:t>
            </a:r>
          </a:p>
          <a:p>
            <a:r>
              <a:rPr lang="en-IN" sz="4000" dirty="0"/>
              <a:t>• We discuss several research challenges that can affect the performance, accuracy, and prediction quality of existing blockchain-based deep learning frameworks.</a:t>
            </a:r>
          </a:p>
          <a:p>
            <a:endParaRPr lang="en-IN" sz="40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1147763" y="526713"/>
            <a:ext cx="16002000" cy="1746870"/>
            <a:chOff x="1028700" y="608759"/>
            <a:chExt cx="16230600" cy="1977152"/>
          </a:xfrm>
        </p:grpSpPr>
        <p:sp>
          <p:nvSpPr>
            <p:cNvPr id="18" name="AutoShape 2"/>
            <p:cNvSpPr/>
            <p:nvPr/>
          </p:nvSpPr>
          <p:spPr>
            <a:xfrm>
              <a:off x="1908325" y="608759"/>
              <a:ext cx="14471351" cy="1977152"/>
            </a:xfrm>
            <a:prstGeom prst="rect">
              <a:avLst/>
            </a:prstGeom>
            <a:solidFill>
              <a:srgbClr val="002729"/>
            </a:solidFill>
          </p:spPr>
        </p:sp>
        <p:grpSp>
          <p:nvGrpSpPr>
            <p:cNvPr id="19" name="Group 3"/>
            <p:cNvGrpSpPr/>
            <p:nvPr/>
          </p:nvGrpSpPr>
          <p:grpSpPr>
            <a:xfrm>
              <a:off x="1028700" y="608759"/>
              <a:ext cx="1977152" cy="1977152"/>
              <a:chOff x="0" y="0"/>
              <a:chExt cx="6350000" cy="6350000"/>
            </a:xfrm>
          </p:grpSpPr>
          <p:sp>
            <p:nvSpPr>
              <p:cNvPr id="23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20" name="Group 5"/>
            <p:cNvGrpSpPr/>
            <p:nvPr/>
          </p:nvGrpSpPr>
          <p:grpSpPr>
            <a:xfrm>
              <a:off x="15282148" y="608759"/>
              <a:ext cx="1977152" cy="1977152"/>
              <a:chOff x="0" y="0"/>
              <a:chExt cx="6350000" cy="6350000"/>
            </a:xfrm>
          </p:grpSpPr>
          <p:sp>
            <p:nvSpPr>
              <p:cNvPr id="22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sp>
          <p:nvSpPr>
            <p:cNvPr id="21" name="TextBox 7"/>
            <p:cNvSpPr txBox="1"/>
            <p:nvPr/>
          </p:nvSpPr>
          <p:spPr>
            <a:xfrm>
              <a:off x="1405777" y="686167"/>
              <a:ext cx="14973898" cy="16857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190"/>
                </a:lnSpc>
              </a:pPr>
              <a:r>
                <a:rPr lang="en-US" sz="8000" dirty="0">
                  <a:solidFill>
                    <a:srgbClr val="FFB000"/>
                  </a:solidFill>
                  <a:latin typeface="Poppins ExtraBold"/>
                </a:rPr>
                <a:t>INTRODUCTION</a:t>
              </a:r>
              <a:endParaRPr lang="en-US" sz="8000" dirty="0">
                <a:solidFill>
                  <a:srgbClr val="FFB000"/>
                </a:solidFill>
                <a:latin typeface="Poppins ExtraBold Bol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405777" y="663885"/>
            <a:ext cx="15476445" cy="3219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endParaRPr lang="en-US" sz="9000" dirty="0">
              <a:solidFill>
                <a:srgbClr val="FFB000"/>
              </a:solidFill>
              <a:latin typeface="Poppins ExtraBold"/>
            </a:endParaRPr>
          </a:p>
          <a:p>
            <a:pPr algn="ctr">
              <a:lnSpc>
                <a:spcPts val="12599"/>
              </a:lnSpc>
            </a:pPr>
            <a:endParaRPr lang="en-US" sz="9000" dirty="0">
              <a:solidFill>
                <a:srgbClr val="FFB000"/>
              </a:solidFill>
              <a:latin typeface="Poppins Extra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139238" y="5056119"/>
            <a:ext cx="9525" cy="886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 dirty="0"/>
          </a:p>
        </p:txBody>
      </p:sp>
      <p:grpSp>
        <p:nvGrpSpPr>
          <p:cNvPr id="17" name="Group 16"/>
          <p:cNvGrpSpPr/>
          <p:nvPr/>
        </p:nvGrpSpPr>
        <p:grpSpPr>
          <a:xfrm>
            <a:off x="1147763" y="526713"/>
            <a:ext cx="16002000" cy="1746870"/>
            <a:chOff x="1028700" y="608759"/>
            <a:chExt cx="16230600" cy="1977152"/>
          </a:xfrm>
        </p:grpSpPr>
        <p:sp>
          <p:nvSpPr>
            <p:cNvPr id="18" name="AutoShape 2"/>
            <p:cNvSpPr/>
            <p:nvPr/>
          </p:nvSpPr>
          <p:spPr>
            <a:xfrm>
              <a:off x="1908325" y="608759"/>
              <a:ext cx="14471351" cy="1977152"/>
            </a:xfrm>
            <a:prstGeom prst="rect">
              <a:avLst/>
            </a:prstGeom>
            <a:solidFill>
              <a:srgbClr val="002729"/>
            </a:solidFill>
          </p:spPr>
        </p:sp>
        <p:grpSp>
          <p:nvGrpSpPr>
            <p:cNvPr id="19" name="Group 3"/>
            <p:cNvGrpSpPr/>
            <p:nvPr/>
          </p:nvGrpSpPr>
          <p:grpSpPr>
            <a:xfrm>
              <a:off x="1028700" y="608759"/>
              <a:ext cx="1977152" cy="1977152"/>
              <a:chOff x="0" y="0"/>
              <a:chExt cx="6350000" cy="6350000"/>
            </a:xfrm>
          </p:grpSpPr>
          <p:sp>
            <p:nvSpPr>
              <p:cNvPr id="23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20" name="Group 5"/>
            <p:cNvGrpSpPr/>
            <p:nvPr/>
          </p:nvGrpSpPr>
          <p:grpSpPr>
            <a:xfrm>
              <a:off x="15282148" y="608759"/>
              <a:ext cx="1977152" cy="1977152"/>
              <a:chOff x="0" y="0"/>
              <a:chExt cx="6350000" cy="6350000"/>
            </a:xfrm>
          </p:grpSpPr>
          <p:sp>
            <p:nvSpPr>
              <p:cNvPr id="22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sp>
          <p:nvSpPr>
            <p:cNvPr id="21" name="TextBox 7"/>
            <p:cNvSpPr txBox="1"/>
            <p:nvPr/>
          </p:nvSpPr>
          <p:spPr>
            <a:xfrm>
              <a:off x="1405777" y="686167"/>
              <a:ext cx="14973898" cy="16857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190"/>
                </a:lnSpc>
              </a:pPr>
              <a:r>
                <a:rPr lang="en-US" sz="8000" dirty="0">
                  <a:solidFill>
                    <a:srgbClr val="FFB000"/>
                  </a:solidFill>
                  <a:latin typeface="Poppins ExtraBold Bold"/>
                </a:rPr>
                <a:t> Organogram of the paper</a:t>
              </a:r>
              <a:endParaRPr lang="en-US" sz="8000" dirty="0">
                <a:solidFill>
                  <a:srgbClr val="FFB000"/>
                </a:solidFill>
                <a:latin typeface="Poppins ExtraBold Bold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046" y="2532469"/>
            <a:ext cx="12436754" cy="735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2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143000" y="424830"/>
            <a:ext cx="16002000" cy="1746870"/>
            <a:chOff x="1028700" y="608759"/>
            <a:chExt cx="16230600" cy="1977152"/>
          </a:xfrm>
        </p:grpSpPr>
        <p:sp>
          <p:nvSpPr>
            <p:cNvPr id="2" name="AutoShape 2"/>
            <p:cNvSpPr/>
            <p:nvPr/>
          </p:nvSpPr>
          <p:spPr>
            <a:xfrm>
              <a:off x="1908325" y="608759"/>
              <a:ext cx="14471351" cy="1977152"/>
            </a:xfrm>
            <a:prstGeom prst="rect">
              <a:avLst/>
            </a:prstGeom>
            <a:solidFill>
              <a:srgbClr val="002729"/>
            </a:solidFill>
          </p:spPr>
        </p:sp>
        <p:grpSp>
          <p:nvGrpSpPr>
            <p:cNvPr id="3" name="Group 3"/>
            <p:cNvGrpSpPr/>
            <p:nvPr/>
          </p:nvGrpSpPr>
          <p:grpSpPr>
            <a:xfrm>
              <a:off x="1028700" y="608759"/>
              <a:ext cx="1977152" cy="197715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15282148" y="608759"/>
              <a:ext cx="1977152" cy="1977152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sp>
          <p:nvSpPr>
            <p:cNvPr id="7" name="TextBox 7"/>
            <p:cNvSpPr txBox="1"/>
            <p:nvPr/>
          </p:nvSpPr>
          <p:spPr>
            <a:xfrm>
              <a:off x="1405777" y="686167"/>
              <a:ext cx="14973898" cy="16857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190"/>
                </a:lnSpc>
              </a:pPr>
              <a:r>
                <a:rPr lang="en-US" sz="8000" dirty="0" smtClean="0">
                  <a:solidFill>
                    <a:srgbClr val="FFB000"/>
                  </a:solidFill>
                  <a:latin typeface="Poppins ExtraBold Bold"/>
                </a:rPr>
                <a:t>INTRODUCTION</a:t>
              </a:r>
              <a:endParaRPr lang="en-US" sz="8000" dirty="0">
                <a:solidFill>
                  <a:srgbClr val="FFB000"/>
                </a:solidFill>
                <a:latin typeface="Poppins ExtraBold Bold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130" y="2240092"/>
            <a:ext cx="13007740" cy="7717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35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838200" y="133576"/>
            <a:ext cx="16429344" cy="1885724"/>
            <a:chOff x="829956" y="373386"/>
            <a:chExt cx="16429344" cy="1977152"/>
          </a:xfrm>
        </p:grpSpPr>
        <p:grpSp>
          <p:nvGrpSpPr>
            <p:cNvPr id="3" name="Group 3"/>
            <p:cNvGrpSpPr/>
            <p:nvPr/>
          </p:nvGrpSpPr>
          <p:grpSpPr>
            <a:xfrm>
              <a:off x="829956" y="373386"/>
              <a:ext cx="1977152" cy="197715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15282148" y="373386"/>
              <a:ext cx="1977152" cy="1977152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8" name="Group 7"/>
            <p:cNvGrpSpPr/>
            <p:nvPr/>
          </p:nvGrpSpPr>
          <p:grpSpPr>
            <a:xfrm>
              <a:off x="1296825" y="373386"/>
              <a:ext cx="14973899" cy="1977152"/>
              <a:chOff x="1405777" y="608759"/>
              <a:chExt cx="14973899" cy="1977152"/>
            </a:xfrm>
          </p:grpSpPr>
          <p:sp>
            <p:nvSpPr>
              <p:cNvPr id="2" name="AutoShape 2"/>
              <p:cNvSpPr/>
              <p:nvPr/>
            </p:nvSpPr>
            <p:spPr>
              <a:xfrm>
                <a:off x="1908325" y="608759"/>
                <a:ext cx="14471351" cy="1977152"/>
              </a:xfrm>
              <a:prstGeom prst="rect">
                <a:avLst/>
              </a:prstGeom>
              <a:solidFill>
                <a:srgbClr val="002729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1405777" y="686167"/>
                <a:ext cx="14973898" cy="157468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12190"/>
                  </a:lnSpc>
                </a:pPr>
                <a:r>
                  <a:rPr lang="en-US" sz="8707" dirty="0">
                    <a:solidFill>
                      <a:srgbClr val="FFB000"/>
                    </a:solidFill>
                    <a:latin typeface="Poppins ExtraBold Bold"/>
                  </a:rPr>
                  <a:t>BACKGROUND</a:t>
                </a:r>
              </a:p>
            </p:txBody>
          </p:sp>
        </p:grpSp>
      </p:grpSp>
      <p:sp>
        <p:nvSpPr>
          <p:cNvPr id="9" name="TextBox 8"/>
          <p:cNvSpPr txBox="1"/>
          <p:nvPr/>
        </p:nvSpPr>
        <p:spPr>
          <a:xfrm>
            <a:off x="956186" y="2317643"/>
            <a:ext cx="8264014" cy="612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0" indent="-1028700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</a:pPr>
            <a:r>
              <a:rPr lang="en-IN" sz="4000" b="1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Blockchain Technology</a:t>
            </a:r>
            <a:endParaRPr lang="en-IN" sz="4000" dirty="0">
              <a:latin typeface="Poppins Bold" panose="020B0604020202020204" charset="0"/>
              <a:ea typeface="Calibri" panose="020F0502020204030204" pitchFamily="34" charset="0"/>
              <a:cs typeface="Poppins Bold" panose="020B0604020202020204" charset="0"/>
            </a:endParaRPr>
          </a:p>
          <a:p>
            <a:pPr marL="1028700" lvl="0" indent="-1028700">
              <a:lnSpc>
                <a:spcPct val="107000"/>
              </a:lnSpc>
              <a:spcAft>
                <a:spcPts val="0"/>
              </a:spcAft>
              <a:buFont typeface="+mj-lt"/>
              <a:buAutoNum type="romanUcPeriod"/>
            </a:pPr>
            <a:r>
              <a:rPr lang="en-IN" sz="4000" b="1" dirty="0" smtClean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Deep </a:t>
            </a:r>
            <a:r>
              <a:rPr lang="en-IN" sz="4000" b="1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learning</a:t>
            </a:r>
            <a:endParaRPr lang="en-IN" sz="4000" dirty="0">
              <a:latin typeface="Poppins Bold" panose="020B0604020202020204" charset="0"/>
              <a:ea typeface="Calibri" panose="020F0502020204030204" pitchFamily="34" charset="0"/>
              <a:cs typeface="Poppins Bold" panose="020B0604020202020204" charset="0"/>
            </a:endParaRPr>
          </a:p>
          <a:p>
            <a:pPr marL="1028700" lvl="0" indent="-1028700">
              <a:lnSpc>
                <a:spcPct val="107000"/>
              </a:lnSpc>
              <a:spcAft>
                <a:spcPts val="0"/>
              </a:spcAft>
              <a:buFont typeface="+mj-lt"/>
              <a:buAutoNum type="romanUcPeriod"/>
            </a:pPr>
            <a:r>
              <a:rPr lang="en-IN" sz="4000" b="1" dirty="0" smtClean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Blockchain-based Deep </a:t>
            </a:r>
            <a:r>
              <a:rPr lang="en-IN" sz="4000" b="1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Learning</a:t>
            </a:r>
            <a:endParaRPr lang="en-IN" sz="4000" dirty="0">
              <a:latin typeface="Poppins Bold" panose="020B0604020202020204" charset="0"/>
              <a:ea typeface="Calibri" panose="020F0502020204030204" pitchFamily="34" charset="0"/>
              <a:cs typeface="Poppins Bold" panose="020B0604020202020204" charset="0"/>
            </a:endParaRPr>
          </a:p>
          <a:p>
            <a:pPr marL="1485900" indent="-10287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4000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 </a:t>
            </a:r>
            <a:r>
              <a:rPr lang="en-IN" sz="4000" dirty="0" smtClean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Data Security</a:t>
            </a:r>
          </a:p>
          <a:p>
            <a:pPr marL="1485900" indent="-10287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4000" dirty="0" smtClean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Automatic </a:t>
            </a:r>
            <a:r>
              <a:rPr lang="en-IN" sz="4000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Decision Making</a:t>
            </a:r>
          </a:p>
          <a:p>
            <a:pPr marL="1485900" lvl="1" indent="-10287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4000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Cumulative Judgements</a:t>
            </a:r>
          </a:p>
          <a:p>
            <a:pPr marL="1485900" lvl="1" indent="-10287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4000" dirty="0">
                <a:latin typeface="Poppins Bold" panose="020B0604020202020204" charset="0"/>
                <a:ea typeface="Calibri" panose="020F0502020204030204" pitchFamily="34" charset="0"/>
                <a:cs typeface="Poppins Bold" panose="020B0604020202020204" charset="0"/>
              </a:rPr>
              <a:t>Enhanced Robustness</a:t>
            </a:r>
          </a:p>
        </p:txBody>
      </p:sp>
      <p:pic>
        <p:nvPicPr>
          <p:cNvPr id="10" name="Picture 6" descr="Open Banking API explained in 3 gifs | Open banking, Banking, Banking  industry"/>
          <p:cNvPicPr>
            <a:picLocks noChangeAspect="1" noChangeArrowheads="1" noCrop="1"/>
          </p:cNvPicPr>
          <p:nvPr/>
        </p:nvPicPr>
        <p:blipFill>
          <a:blip r:embed="rId2">
            <a:duotone>
              <a:prstClr val="black"/>
              <a:srgbClr val="FFB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8027" y="2299208"/>
            <a:ext cx="886378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860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143000" y="424830"/>
            <a:ext cx="16002000" cy="1746870"/>
            <a:chOff x="1028700" y="608759"/>
            <a:chExt cx="16230600" cy="1977152"/>
          </a:xfrm>
        </p:grpSpPr>
        <p:sp>
          <p:nvSpPr>
            <p:cNvPr id="2" name="AutoShape 2"/>
            <p:cNvSpPr/>
            <p:nvPr/>
          </p:nvSpPr>
          <p:spPr>
            <a:xfrm>
              <a:off x="1908325" y="608759"/>
              <a:ext cx="14471351" cy="1977152"/>
            </a:xfrm>
            <a:prstGeom prst="rect">
              <a:avLst/>
            </a:prstGeom>
            <a:solidFill>
              <a:srgbClr val="002729"/>
            </a:solidFill>
          </p:spPr>
        </p:sp>
        <p:grpSp>
          <p:nvGrpSpPr>
            <p:cNvPr id="3" name="Group 3"/>
            <p:cNvGrpSpPr/>
            <p:nvPr/>
          </p:nvGrpSpPr>
          <p:grpSpPr>
            <a:xfrm>
              <a:off x="1028700" y="608759"/>
              <a:ext cx="1977152" cy="197715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15282148" y="608759"/>
              <a:ext cx="1977152" cy="1977152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sp>
          <p:nvSpPr>
            <p:cNvPr id="7" name="TextBox 7"/>
            <p:cNvSpPr txBox="1"/>
            <p:nvPr/>
          </p:nvSpPr>
          <p:spPr>
            <a:xfrm>
              <a:off x="1405777" y="686167"/>
              <a:ext cx="14973898" cy="16857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190"/>
                </a:lnSpc>
              </a:pPr>
              <a:r>
                <a:rPr lang="en-US" sz="8000" dirty="0" smtClean="0">
                  <a:solidFill>
                    <a:srgbClr val="FFB000"/>
                  </a:solidFill>
                  <a:latin typeface="Poppins ExtraBold Bold"/>
                </a:rPr>
                <a:t>BACKGROUND</a:t>
              </a:r>
              <a:endParaRPr lang="en-US" sz="8000" dirty="0">
                <a:solidFill>
                  <a:srgbClr val="FFB000"/>
                </a:solidFill>
                <a:latin typeface="Poppins ExtraBold Bold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486" y="2520606"/>
            <a:ext cx="12607558" cy="753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838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 rotWithShape="1">
          <a:blip r:embed="rId2"/>
          <a:srcRect t="13045" b="2545"/>
          <a:stretch/>
        </p:blipFill>
        <p:spPr bwMode="auto">
          <a:xfrm>
            <a:off x="1476922" y="3238500"/>
            <a:ext cx="15338322" cy="6773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105156" y="647700"/>
            <a:ext cx="16002000" cy="1746870"/>
            <a:chOff x="1028700" y="608759"/>
            <a:chExt cx="16230600" cy="1977152"/>
          </a:xfrm>
        </p:grpSpPr>
        <p:sp>
          <p:nvSpPr>
            <p:cNvPr id="12" name="AutoShape 2"/>
            <p:cNvSpPr/>
            <p:nvPr/>
          </p:nvSpPr>
          <p:spPr>
            <a:xfrm>
              <a:off x="1908325" y="608759"/>
              <a:ext cx="14471351" cy="1977152"/>
            </a:xfrm>
            <a:prstGeom prst="rect">
              <a:avLst/>
            </a:prstGeom>
            <a:solidFill>
              <a:srgbClr val="002729"/>
            </a:solidFill>
          </p:spPr>
        </p:sp>
        <p:grpSp>
          <p:nvGrpSpPr>
            <p:cNvPr id="13" name="Group 3"/>
            <p:cNvGrpSpPr/>
            <p:nvPr/>
          </p:nvGrpSpPr>
          <p:grpSpPr>
            <a:xfrm>
              <a:off x="1028700" y="608759"/>
              <a:ext cx="1977152" cy="1977152"/>
              <a:chOff x="0" y="0"/>
              <a:chExt cx="6350000" cy="6350000"/>
            </a:xfrm>
          </p:grpSpPr>
          <p:sp>
            <p:nvSpPr>
              <p:cNvPr id="17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14" name="Group 5"/>
            <p:cNvGrpSpPr/>
            <p:nvPr/>
          </p:nvGrpSpPr>
          <p:grpSpPr>
            <a:xfrm>
              <a:off x="15282148" y="608759"/>
              <a:ext cx="1977152" cy="1977152"/>
              <a:chOff x="0" y="0"/>
              <a:chExt cx="6350000" cy="6350000"/>
            </a:xfrm>
          </p:grpSpPr>
          <p:sp>
            <p:nvSpPr>
              <p:cNvPr id="1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sp>
          <p:nvSpPr>
            <p:cNvPr id="15" name="TextBox 7"/>
            <p:cNvSpPr txBox="1"/>
            <p:nvPr/>
          </p:nvSpPr>
          <p:spPr>
            <a:xfrm>
              <a:off x="1405777" y="686167"/>
              <a:ext cx="14973898" cy="16857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190"/>
                </a:lnSpc>
              </a:pPr>
              <a:r>
                <a:rPr lang="en-US" sz="8000" dirty="0">
                  <a:solidFill>
                    <a:srgbClr val="FFB000"/>
                  </a:solidFill>
                  <a:latin typeface="Poppins ExtraBold Bold"/>
                </a:rPr>
                <a:t>BACKGROUND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19230"/>
            <a:ext cx="12978908" cy="8552352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1371600" y="-12700"/>
            <a:ext cx="15469112" cy="1431930"/>
            <a:chOff x="1028700" y="121326"/>
            <a:chExt cx="16230600" cy="2464585"/>
          </a:xfrm>
        </p:grpSpPr>
        <p:sp>
          <p:nvSpPr>
            <p:cNvPr id="19" name="AutoShape 2"/>
            <p:cNvSpPr/>
            <p:nvPr/>
          </p:nvSpPr>
          <p:spPr>
            <a:xfrm>
              <a:off x="1908325" y="608759"/>
              <a:ext cx="14471351" cy="1977152"/>
            </a:xfrm>
            <a:prstGeom prst="rect">
              <a:avLst/>
            </a:prstGeom>
            <a:solidFill>
              <a:srgbClr val="002729"/>
            </a:solidFill>
          </p:spPr>
        </p:sp>
        <p:grpSp>
          <p:nvGrpSpPr>
            <p:cNvPr id="20" name="Group 3"/>
            <p:cNvGrpSpPr/>
            <p:nvPr/>
          </p:nvGrpSpPr>
          <p:grpSpPr>
            <a:xfrm>
              <a:off x="1028700" y="608759"/>
              <a:ext cx="1977152" cy="1977152"/>
              <a:chOff x="0" y="0"/>
              <a:chExt cx="6350000" cy="6350000"/>
            </a:xfrm>
          </p:grpSpPr>
          <p:sp>
            <p:nvSpPr>
              <p:cNvPr id="2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grpSp>
          <p:nvGrpSpPr>
            <p:cNvPr id="21" name="Group 5"/>
            <p:cNvGrpSpPr/>
            <p:nvPr/>
          </p:nvGrpSpPr>
          <p:grpSpPr>
            <a:xfrm>
              <a:off x="15282148" y="608759"/>
              <a:ext cx="1977152" cy="1977152"/>
              <a:chOff x="0" y="0"/>
              <a:chExt cx="6350000" cy="6350000"/>
            </a:xfrm>
          </p:grpSpPr>
          <p:sp>
            <p:nvSpPr>
              <p:cNvPr id="23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2729"/>
              </a:solidFill>
            </p:spPr>
          </p:sp>
        </p:grpSp>
        <p:sp>
          <p:nvSpPr>
            <p:cNvPr id="22" name="TextBox 7"/>
            <p:cNvSpPr txBox="1"/>
            <p:nvPr/>
          </p:nvSpPr>
          <p:spPr>
            <a:xfrm>
              <a:off x="1405778" y="121326"/>
              <a:ext cx="14973898" cy="24645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190"/>
                </a:lnSpc>
              </a:pPr>
              <a:r>
                <a:rPr lang="en-US" sz="7200" dirty="0">
                  <a:solidFill>
                    <a:srgbClr val="FFB000"/>
                  </a:solidFill>
                  <a:latin typeface="Poppins ExtraBold Bold"/>
                </a:rPr>
                <a:t>BACKGROUND</a:t>
              </a:r>
            </a:p>
          </p:txBody>
        </p:sp>
      </p:grpSp>
      <p:sp>
        <p:nvSpPr>
          <p:cNvPr id="3" name="Rectangle 2"/>
          <p:cNvSpPr/>
          <p:nvPr/>
        </p:nvSpPr>
        <p:spPr>
          <a:xfrm>
            <a:off x="393056" y="3802580"/>
            <a:ext cx="41148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 smtClean="0"/>
              <a:t>Advantages </a:t>
            </a:r>
            <a:r>
              <a:rPr lang="en-US" sz="6000" b="1" dirty="0"/>
              <a:t>of Blockchain technology</a:t>
            </a:r>
            <a:endParaRPr lang="en-IN" sz="6000" b="1" dirty="0"/>
          </a:p>
        </p:txBody>
      </p:sp>
    </p:spTree>
    <p:extLst>
      <p:ext uri="{BB962C8B-B14F-4D97-AF65-F5344CB8AC3E}">
        <p14:creationId xmlns:p14="http://schemas.microsoft.com/office/powerpoint/2010/main" val="133146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677</Words>
  <Application>Microsoft Office PowerPoint</Application>
  <PresentationFormat>Custom</PresentationFormat>
  <Paragraphs>131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Open Sans Bold</vt:lpstr>
      <vt:lpstr>Poppins Bold</vt:lpstr>
      <vt:lpstr>Arial</vt:lpstr>
      <vt:lpstr>Poppins ExtraBold</vt:lpstr>
      <vt:lpstr>Wingdings</vt:lpstr>
      <vt:lpstr>Calibri</vt:lpstr>
      <vt:lpstr>League Spartan</vt:lpstr>
      <vt:lpstr>Montserrat</vt:lpstr>
      <vt:lpstr>Poppins ExtraBold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blockchain_paper</dc:title>
  <cp:lastModifiedBy>DELL</cp:lastModifiedBy>
  <cp:revision>24</cp:revision>
  <dcterms:created xsi:type="dcterms:W3CDTF">2006-08-16T00:00:00Z</dcterms:created>
  <dcterms:modified xsi:type="dcterms:W3CDTF">2022-05-22T03:35:30Z</dcterms:modified>
  <dc:identifier>DAE-zgqjUbA</dc:identifier>
</cp:coreProperties>
</file>

<file path=docProps/thumbnail.jpeg>
</file>